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60" r:id="rId5"/>
    <p:sldId id="279" r:id="rId6"/>
    <p:sldId id="262" r:id="rId7"/>
    <p:sldId id="271" r:id="rId8"/>
    <p:sldId id="274" r:id="rId9"/>
    <p:sldId id="27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21C6E4-9B9B-4914-88BF-AC52F7A1B251}" type="datetimeFigureOut">
              <a:rPr lang="nl-NL" smtClean="0"/>
              <a:pPr/>
              <a:t>16-10-2012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DC57AD-80B9-4309-B998-7593A17BF98A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851648" cy="3052936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‘Chronische </a:t>
            </a:r>
            <a:r>
              <a:rPr lang="nl-NL" dirty="0" err="1" smtClean="0">
                <a:solidFill>
                  <a:schemeClr val="tx1"/>
                </a:solidFill>
              </a:rPr>
              <a:t>achillepeestendinopathie</a:t>
            </a:r>
            <a:r>
              <a:rPr lang="nl-NL" dirty="0" smtClean="0">
                <a:solidFill>
                  <a:schemeClr val="tx1"/>
                </a:solidFill>
              </a:rPr>
              <a:t>, 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de rol vanuit de sportmasseur.’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4221088"/>
            <a:ext cx="7854696" cy="1752600"/>
          </a:xfrm>
        </p:spPr>
        <p:txBody>
          <a:bodyPr/>
          <a:lstStyle/>
          <a:p>
            <a:pPr algn="l"/>
            <a:r>
              <a:rPr lang="nl-NL" sz="1400" dirty="0" smtClean="0">
                <a:latin typeface="+mj-lt"/>
              </a:rPr>
              <a:t>Door:	Hans van Vechgel Sportmasseur te Apeldoorn </a:t>
            </a:r>
          </a:p>
          <a:p>
            <a:pPr algn="l"/>
            <a:r>
              <a:rPr lang="nl-NL" sz="1400" dirty="0" smtClean="0">
                <a:latin typeface="+mj-lt"/>
              </a:rPr>
              <a:t>		Praktijk Tijd voor Spieren</a:t>
            </a:r>
          </a:p>
          <a:p>
            <a:pPr algn="l"/>
            <a:r>
              <a:rPr lang="nl-NL" sz="1400" dirty="0" smtClean="0">
                <a:latin typeface="+mj-lt"/>
              </a:rPr>
              <a:t>	Samenwerkend met  ISOKIN te Apeldoorn (fysiotherapie en training )</a:t>
            </a:r>
          </a:p>
          <a:p>
            <a:r>
              <a:rPr lang="nl-NL" sz="1600" dirty="0" smtClean="0">
                <a:latin typeface="+mj-lt"/>
              </a:rPr>
              <a:t>	</a:t>
            </a:r>
            <a:r>
              <a:rPr lang="nl-NL" sz="1600" smtClean="0">
                <a:latin typeface="+mj-lt"/>
              </a:rPr>
              <a:t>Nijmegen  10 </a:t>
            </a:r>
            <a:r>
              <a:rPr lang="nl-NL" sz="1600" dirty="0" smtClean="0">
                <a:latin typeface="+mj-lt"/>
              </a:rPr>
              <a:t>oktober</a:t>
            </a:r>
            <a:endParaRPr lang="nl-NL" sz="1600" dirty="0">
              <a:latin typeface="+mj-lt"/>
            </a:endParaRPr>
          </a:p>
        </p:txBody>
      </p:sp>
      <p:pic>
        <p:nvPicPr>
          <p:cNvPr id="8" name="Afbeelding 7" descr="logo_sportz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093296"/>
            <a:ext cx="2016224" cy="576914"/>
          </a:xfrm>
          <a:prstGeom prst="rect">
            <a:avLst/>
          </a:prstGeom>
        </p:spPr>
      </p:pic>
      <p:pic>
        <p:nvPicPr>
          <p:cNvPr id="9" name="Afbeelding 8" descr="nvf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6093296"/>
            <a:ext cx="2016224" cy="584706"/>
          </a:xfrm>
          <a:prstGeom prst="rect">
            <a:avLst/>
          </a:prstGeom>
        </p:spPr>
      </p:pic>
      <p:pic>
        <p:nvPicPr>
          <p:cNvPr id="10" name="Afbeelding 9" descr="sportmasseu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6021288"/>
            <a:ext cx="729751" cy="648072"/>
          </a:xfrm>
          <a:prstGeom prst="rect">
            <a:avLst/>
          </a:prstGeom>
        </p:spPr>
      </p:pic>
      <p:pic>
        <p:nvPicPr>
          <p:cNvPr id="11" name="Afbeelding 10" descr="VS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5949280"/>
            <a:ext cx="970457" cy="720079"/>
          </a:xfrm>
          <a:prstGeom prst="rect">
            <a:avLst/>
          </a:prstGeom>
        </p:spPr>
      </p:pic>
      <p:pic>
        <p:nvPicPr>
          <p:cNvPr id="12" name="Afbeelding 11" descr="logo faceboo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36296" y="5661248"/>
            <a:ext cx="792088" cy="10181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bg2"/>
                </a:solidFill>
              </a:rPr>
              <a:t>Doel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895600"/>
          </a:xfrm>
        </p:spPr>
        <p:txBody>
          <a:bodyPr/>
          <a:lstStyle/>
          <a:p>
            <a:pPr algn="ctr">
              <a:buNone/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De rol van de sportmasseur binnen de ketenzorg verduidelijken, bij de preventie en </a:t>
            </a:r>
            <a:r>
              <a:rPr lang="nl-NL" dirty="0" err="1" smtClean="0">
                <a:solidFill>
                  <a:schemeClr val="bg1"/>
                </a:solidFill>
                <a:latin typeface="+mj-lt"/>
              </a:rPr>
              <a:t>na-behandeling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 van </a:t>
            </a:r>
            <a:r>
              <a:rPr lang="nl-NL" dirty="0" err="1" smtClean="0">
                <a:solidFill>
                  <a:schemeClr val="bg1"/>
                </a:solidFill>
                <a:latin typeface="+mj-lt"/>
              </a:rPr>
              <a:t>achillespeestendinopathie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.</a:t>
            </a:r>
            <a:endParaRPr lang="nl-NL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Afbeelding 3" descr="lichaam sportfys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509120"/>
            <a:ext cx="2540000" cy="212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1800" dirty="0" smtClean="0">
                <a:latin typeface="+mn-lt"/>
              </a:rPr>
              <a:t>Waar kunnen we helpen om het foutje,  van de Moeder van </a:t>
            </a:r>
            <a:r>
              <a:rPr lang="nl-NL" sz="1800" dirty="0" err="1" smtClean="0">
                <a:latin typeface="+mn-lt"/>
              </a:rPr>
              <a:t>Achilles</a:t>
            </a:r>
            <a:r>
              <a:rPr lang="nl-NL" sz="1800" dirty="0" smtClean="0">
                <a:latin typeface="+mn-lt"/>
              </a:rPr>
              <a:t> toen ze haar zoon onderdompelde,  te herstellen</a:t>
            </a:r>
            <a:br>
              <a:rPr lang="nl-NL" sz="1800" dirty="0" smtClean="0">
                <a:latin typeface="+mn-lt"/>
              </a:rPr>
            </a:br>
            <a:endParaRPr lang="nl-NL" sz="1800" dirty="0">
              <a:latin typeface="+mn-lt"/>
            </a:endParaRPr>
          </a:p>
        </p:txBody>
      </p:sp>
      <p:pic>
        <p:nvPicPr>
          <p:cNvPr id="4" name="Tijdelijke aanduiding voor inhoud 3" descr="onderdompel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772816"/>
            <a:ext cx="3528392" cy="416644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152128"/>
          </a:xfrm>
        </p:spPr>
        <p:txBody>
          <a:bodyPr/>
          <a:lstStyle/>
          <a:p>
            <a:pPr algn="ctr">
              <a:buNone/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Doel:Kan de sportmasseur (nog) behandelen of is een doorverwijzing noodzakelijk?</a:t>
            </a:r>
            <a:endParaRPr lang="nl-NL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bg2"/>
                </a:solidFill>
              </a:rPr>
              <a:t>Anamnese en onderzoek</a:t>
            </a:r>
            <a:endParaRPr lang="nl-NL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1800" dirty="0" smtClean="0">
                <a:latin typeface="+mn-lt"/>
              </a:rPr>
              <a:t> Hoe herkennen sportmasseurs de achillespeesproblemen  van hun Cliënten</a:t>
            </a:r>
            <a:br>
              <a:rPr lang="nl-NL" sz="1800" dirty="0" smtClean="0">
                <a:latin typeface="+mn-lt"/>
              </a:rPr>
            </a:br>
            <a:endParaRPr lang="nl-NL" sz="1800" dirty="0">
              <a:latin typeface="+mn-lt"/>
            </a:endParaRPr>
          </a:p>
        </p:txBody>
      </p:sp>
      <p:pic>
        <p:nvPicPr>
          <p:cNvPr id="4" name="Tijdelijke aanduiding voor inhoud 3" descr="onderdompel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532889"/>
            <a:ext cx="3528392" cy="264629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bg2"/>
                </a:solidFill>
              </a:rPr>
              <a:t>Anamnese en Onderzoek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7444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Voor de sportmasseur die zijn sporter/loper kent:</a:t>
            </a:r>
          </a:p>
          <a:p>
            <a:pPr>
              <a:buNone/>
            </a:pPr>
            <a:r>
              <a:rPr lang="nl-NL" sz="1800" dirty="0" smtClean="0">
                <a:solidFill>
                  <a:schemeClr val="bg1"/>
                </a:solidFill>
                <a:latin typeface="+mj-lt"/>
              </a:rPr>
              <a:t>Kenmerken</a:t>
            </a:r>
          </a:p>
          <a:p>
            <a:pPr>
              <a:buClr>
                <a:schemeClr val="bg2"/>
              </a:buClr>
            </a:pPr>
            <a:r>
              <a:rPr lang="nl-NL" sz="1800" dirty="0" smtClean="0">
                <a:solidFill>
                  <a:schemeClr val="bg1"/>
                </a:solidFill>
                <a:latin typeface="+mj-lt"/>
              </a:rPr>
              <a:t>Pijnklachten van pees en kuiten</a:t>
            </a:r>
          </a:p>
          <a:p>
            <a:pPr>
              <a:buClr>
                <a:schemeClr val="bg2"/>
              </a:buClr>
            </a:pPr>
            <a:r>
              <a:rPr lang="nl-NL" sz="1800" dirty="0" smtClean="0">
                <a:solidFill>
                  <a:schemeClr val="bg1"/>
                </a:solidFill>
                <a:latin typeface="+mj-lt"/>
              </a:rPr>
              <a:t>Is de belastbaarheid verlaagd of is de belasting verhoogd?</a:t>
            </a:r>
          </a:p>
          <a:p>
            <a:pPr>
              <a:buClr>
                <a:schemeClr val="bg2"/>
              </a:buClr>
            </a:pPr>
            <a:r>
              <a:rPr lang="nl-NL" sz="1800" dirty="0" smtClean="0">
                <a:solidFill>
                  <a:schemeClr val="bg1"/>
                </a:solidFill>
                <a:latin typeface="+mj-lt"/>
              </a:rPr>
              <a:t>Praat uitvoerig over de mogelijke oorzaak en vraag door!</a:t>
            </a:r>
          </a:p>
          <a:p>
            <a:pPr>
              <a:buClr>
                <a:schemeClr val="bg2"/>
              </a:buClr>
            </a:pPr>
            <a:r>
              <a:rPr lang="nl-NL" sz="1800" dirty="0" smtClean="0">
                <a:solidFill>
                  <a:schemeClr val="bg1"/>
                </a:solidFill>
                <a:latin typeface="+mj-lt"/>
              </a:rPr>
              <a:t>Denk aan:  nieuw schoeisel; medicijnen; ochtendstijfheid; </a:t>
            </a:r>
            <a:r>
              <a:rPr lang="nl-NL" sz="1800" dirty="0" err="1" smtClean="0">
                <a:solidFill>
                  <a:schemeClr val="bg1"/>
                </a:solidFill>
                <a:latin typeface="+mj-lt"/>
              </a:rPr>
              <a:t>enkel-problemen</a:t>
            </a:r>
            <a:r>
              <a:rPr lang="nl-NL" sz="1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lvl="4">
              <a:buClr>
                <a:schemeClr val="bg2"/>
              </a:buClr>
              <a:buNone/>
            </a:pPr>
            <a:r>
              <a:rPr lang="nl-NL" sz="1800" dirty="0" smtClean="0">
                <a:solidFill>
                  <a:schemeClr val="bg1"/>
                </a:solidFill>
                <a:latin typeface="+mj-lt"/>
              </a:rPr>
              <a:t> nieuwe doelen; gewichtstoename.</a:t>
            </a:r>
          </a:p>
          <a:p>
            <a:pPr>
              <a:buClr>
                <a:schemeClr val="bg2"/>
              </a:buClr>
              <a:buFont typeface="Wingdings" pitchFamily="2" charset="2"/>
              <a:buChar char="§"/>
            </a:pPr>
            <a:r>
              <a:rPr lang="nl-NL" sz="2400" dirty="0" smtClean="0">
                <a:solidFill>
                  <a:schemeClr val="bg1"/>
                </a:solidFill>
                <a:latin typeface="+mj-lt"/>
              </a:rPr>
              <a:t>Nieuwe cliënten, let extra op stand van het been</a:t>
            </a:r>
          </a:p>
          <a:p>
            <a:pPr>
              <a:buClr>
                <a:schemeClr val="bg2"/>
              </a:buClr>
              <a:buNone/>
            </a:pPr>
            <a:r>
              <a:rPr lang="nl-NL" sz="2400" dirty="0" smtClean="0">
                <a:solidFill>
                  <a:schemeClr val="bg1"/>
                </a:solidFill>
                <a:latin typeface="+mj-lt"/>
              </a:rPr>
              <a:t> (luchtfiguren) en test de bewegelijkheid van het heup/knie en enkelgewricht.</a:t>
            </a:r>
          </a:p>
          <a:p>
            <a:pPr lvl="4">
              <a:buClr>
                <a:schemeClr val="bg2"/>
              </a:buClr>
              <a:buNone/>
            </a:pPr>
            <a:endParaRPr lang="nl-NL" sz="1800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2"/>
              </a:buClr>
            </a:pPr>
            <a:r>
              <a:rPr lang="nl-NL" sz="1800" dirty="0" smtClean="0">
                <a:solidFill>
                  <a:schemeClr val="bg1"/>
                </a:solidFill>
                <a:latin typeface="+mj-lt"/>
              </a:rPr>
              <a:t>Onderzoek: palperen van de achillespees, let op verdikkingen; temperatuur</a:t>
            </a:r>
          </a:p>
          <a:p>
            <a:pPr>
              <a:buClr>
                <a:schemeClr val="bg2"/>
              </a:buClr>
            </a:pPr>
            <a:endParaRPr lang="nl-NL" sz="1800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2"/>
              </a:buClr>
              <a:buNone/>
            </a:pPr>
            <a:endParaRPr lang="nl-NL" sz="1800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2"/>
              </a:buClr>
            </a:pPr>
            <a:endParaRPr lang="nl-NL" sz="18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bg2"/>
                </a:solidFill>
              </a:rPr>
              <a:t>Behandeling t/m fase 1 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97152"/>
          </a:xfrm>
        </p:spPr>
        <p:txBody>
          <a:bodyPr>
            <a:normAutofit/>
          </a:bodyPr>
          <a:lstStyle/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(Medical) taping</a:t>
            </a:r>
          </a:p>
          <a:p>
            <a:pPr lvl="4">
              <a:buClr>
                <a:schemeClr val="bg2"/>
              </a:buClr>
            </a:pPr>
            <a:r>
              <a:rPr lang="nl-NL" dirty="0" err="1" smtClean="0">
                <a:solidFill>
                  <a:schemeClr val="bg1"/>
                </a:solidFill>
                <a:latin typeface="+mj-lt"/>
              </a:rPr>
              <a:t>Detoniserend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 voor mm. </a:t>
            </a:r>
            <a:r>
              <a:rPr lang="nl-NL" dirty="0" err="1" smtClean="0">
                <a:solidFill>
                  <a:schemeClr val="bg1"/>
                </a:solidFill>
                <a:latin typeface="+mj-lt"/>
              </a:rPr>
              <a:t>Gastrocnemeus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 en </a:t>
            </a:r>
            <a:r>
              <a:rPr lang="nl-NL" dirty="0" err="1" smtClean="0">
                <a:solidFill>
                  <a:schemeClr val="bg1"/>
                </a:solidFill>
                <a:latin typeface="+mj-lt"/>
              </a:rPr>
              <a:t>Soleus</a:t>
            </a:r>
            <a:endParaRPr lang="nl-NL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Fricties / massages onderbeen</a:t>
            </a: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Oefeningen ter verbetering stabiliteit </a:t>
            </a: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Advies belasting / belastbaarheid</a:t>
            </a: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 Aanpassen behandelfrequentie en terugkoppeling na belasting van de sporter</a:t>
            </a: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Advies sportbelasting</a:t>
            </a: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Verhoging van de hak bij sporten</a:t>
            </a:r>
          </a:p>
          <a:p>
            <a:pPr algn="ctr">
              <a:buNone/>
            </a:pPr>
            <a:r>
              <a:rPr lang="nl-NL" i="1" dirty="0" smtClean="0">
                <a:solidFill>
                  <a:schemeClr val="bg1"/>
                </a:solidFill>
                <a:latin typeface="+mj-lt"/>
              </a:rPr>
              <a:t>Na fase 1, doorsturen naar Fysiotherapie</a:t>
            </a:r>
            <a:endParaRPr lang="nl-NL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bg2"/>
                </a:solidFill>
              </a:rPr>
              <a:t> 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797152"/>
          </a:xfrm>
        </p:spPr>
        <p:txBody>
          <a:bodyPr>
            <a:normAutofit/>
          </a:bodyPr>
          <a:lstStyle/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Bij sporthervatting onder begeleiding</a:t>
            </a: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Controle voor zover mogelijk ( </a:t>
            </a:r>
            <a:r>
              <a:rPr lang="nl-NL" dirty="0" err="1" smtClean="0">
                <a:solidFill>
                  <a:schemeClr val="bg1"/>
                </a:solidFill>
                <a:latin typeface="+mj-lt"/>
              </a:rPr>
              <a:t>nike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latin typeface="+mj-lt"/>
              </a:rPr>
              <a:t>app’s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) </a:t>
            </a: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Let op vorming van </a:t>
            </a:r>
            <a:r>
              <a:rPr lang="nl-NL" dirty="0" err="1" smtClean="0">
                <a:solidFill>
                  <a:schemeClr val="bg1"/>
                </a:solidFill>
                <a:latin typeface="+mj-lt"/>
              </a:rPr>
              <a:t>myogeloses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 in kuitspieren</a:t>
            </a:r>
          </a:p>
          <a:p>
            <a:pPr lvl="3"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(evt. </a:t>
            </a:r>
            <a:r>
              <a:rPr lang="nl-NL" dirty="0" err="1" smtClean="0">
                <a:solidFill>
                  <a:schemeClr val="bg1"/>
                </a:solidFill>
                <a:latin typeface="+mj-lt"/>
              </a:rPr>
              <a:t>triggerpoints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 indien bekend)</a:t>
            </a: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Let op strengvorming </a:t>
            </a:r>
          </a:p>
          <a:p>
            <a:pPr>
              <a:buClr>
                <a:schemeClr val="bg2"/>
              </a:buClr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Houd de benen soepel met behulp van massages na belasting.</a:t>
            </a:r>
          </a:p>
          <a:p>
            <a:pPr>
              <a:buClr>
                <a:schemeClr val="bg2"/>
              </a:buClr>
              <a:buNone/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Houd contact met </a:t>
            </a:r>
            <a:r>
              <a:rPr lang="nl-NL" dirty="0" err="1" smtClean="0">
                <a:solidFill>
                  <a:schemeClr val="bg1"/>
                </a:solidFill>
                <a:latin typeface="+mj-lt"/>
              </a:rPr>
              <a:t>fysio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 / arts over de voortgang.</a:t>
            </a:r>
          </a:p>
          <a:p>
            <a:pPr algn="ctr">
              <a:buNone/>
            </a:pPr>
            <a:endParaRPr lang="nl-NL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55576" y="112474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F0"/>
                </a:solidFill>
              </a:rPr>
              <a:t>De rol van de sportmasseur</a:t>
            </a:r>
            <a:endParaRPr lang="nl-NL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bg2"/>
                </a:solidFill>
              </a:rPr>
              <a:t>Vragen?</a:t>
            </a:r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7" name="Tijdelijke aanduiding voor inhoud 6" descr="gevoel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10148"/>
            <a:ext cx="8229600" cy="30394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Aangepast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4617B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04617B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</TotalTime>
  <Words>271</Words>
  <Application>Microsoft Office PowerPoint</Application>
  <PresentationFormat>Diavoorstelling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Stroom</vt:lpstr>
      <vt:lpstr>‘Chronische achillepeestendinopathie,  de rol vanuit de sportmasseur.’</vt:lpstr>
      <vt:lpstr>Doel</vt:lpstr>
      <vt:lpstr>Waar kunnen we helpen om het foutje,  van de Moeder van Achilles toen ze haar zoon onderdompelde,  te herstellen </vt:lpstr>
      <vt:lpstr>Anamnese en onderzoek</vt:lpstr>
      <vt:lpstr> Hoe herkennen sportmasseurs de achillespeesproblemen  van hun Cliënten </vt:lpstr>
      <vt:lpstr>Anamnese en Onderzoek</vt:lpstr>
      <vt:lpstr>Behandeling t/m fase 1 </vt:lpstr>
      <vt:lpstr> </vt:lpstr>
      <vt:lpstr>Vragen?</vt:lpstr>
    </vt:vector>
  </TitlesOfParts>
  <Company>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‘Chronische achillepeestendinopathie,  de rol vanuit de sportfysiotherapeut.’</dc:title>
  <dc:creator>Gebruiker</dc:creator>
  <cp:lastModifiedBy>administrator</cp:lastModifiedBy>
  <cp:revision>35</cp:revision>
  <dcterms:created xsi:type="dcterms:W3CDTF">2012-09-26T09:49:52Z</dcterms:created>
  <dcterms:modified xsi:type="dcterms:W3CDTF">2012-10-16T10:20:15Z</dcterms:modified>
</cp:coreProperties>
</file>