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58" r:id="rId4"/>
    <p:sldId id="261" r:id="rId5"/>
    <p:sldId id="262" r:id="rId6"/>
    <p:sldId id="270" r:id="rId7"/>
    <p:sldId id="272" r:id="rId8"/>
    <p:sldId id="265" r:id="rId9"/>
    <p:sldId id="275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fld id="{49B27295-8883-4DD7-B4B9-F1977D643F9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D72C69-D8AA-4A8A-AC11-A6F251043995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mtClean="0">
                <a:latin typeface="Calibri" pitchFamily="34" charset="0"/>
                <a:ea typeface="Microsoft YaHei" pitchFamily="34" charset="-122"/>
              </a:rPr>
              <a:t>Alle de relevante logo’s toevoegen als dia-model in alle slides!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2BACBE-B936-4151-9852-EE6329D18E8E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B05D06-9AFF-4B9B-81BD-5DA50C8A17D4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96FD8B-0A4C-4E7F-AA6A-F2EA266AB245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4CD0C9-B520-4153-B55F-2C1F725244A9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D33C66-1722-4DE2-A30D-47E8DA5F1337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0CC803-C877-48F3-8EAA-D455CFA12ED8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1C0FB41-BEFF-4A8A-8F48-21D04AA58D50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CC94A0-B357-4293-B89A-69EE1F3E46A7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nl-NL" altLang="nl-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0FDFB-33E9-4956-899F-7F9BFED063EB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91FA4-2A7F-4D10-9EE0-FE37D3D6A45E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4825" y="-111125"/>
            <a:ext cx="2284413" cy="59118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0" y="-111125"/>
            <a:ext cx="6702425" cy="59118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5CBB6-77A9-41A0-8032-7043018C3CEC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17DA9-D357-423F-B004-46AD5D203AA4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A4462-C5C5-420A-9BDA-16FF76336B15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0" y="1341438"/>
            <a:ext cx="4492625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5025" y="1341438"/>
            <a:ext cx="4494213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A1CDE-16A0-48D1-AF3A-D7069D377138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E7D93-2FED-41E5-8393-F969EEBF38BC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106AB-6B38-484C-9987-A9C2F2F75546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F8A7D-4FD7-486A-A405-C6E9DBF47614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76305-28E1-4F52-8D61-1BF0E5BDDF22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8CC04-F9EA-43F6-8051-06AE22107055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-111125"/>
            <a:ext cx="9139238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41438"/>
            <a:ext cx="9139238" cy="445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 van de overzichtstekst te bewerken</a:t>
            </a:r>
          </a:p>
          <a:p>
            <a:pPr lvl="1"/>
            <a:r>
              <a:rPr lang="en-GB" altLang="nl-NL" smtClean="0"/>
              <a:t>Tweede overzichtsniveau</a:t>
            </a:r>
          </a:p>
          <a:p>
            <a:pPr lvl="2"/>
            <a:r>
              <a:rPr lang="en-GB" altLang="nl-NL" smtClean="0"/>
              <a:t>Derde overzichtsniveau</a:t>
            </a:r>
          </a:p>
          <a:p>
            <a:pPr lvl="3"/>
            <a:r>
              <a:rPr lang="en-GB" altLang="nl-NL" smtClean="0"/>
              <a:t>Vierde overzichtsniveau</a:t>
            </a:r>
          </a:p>
          <a:p>
            <a:pPr lvl="4"/>
            <a:r>
              <a:rPr lang="en-GB" altLang="nl-NL" smtClean="0"/>
              <a:t>Vijfde overzichtsniveau</a:t>
            </a:r>
          </a:p>
          <a:p>
            <a:pPr lvl="4"/>
            <a:r>
              <a:rPr lang="en-GB" altLang="nl-NL" smtClean="0"/>
              <a:t>Zesde overzichtsniveau</a:t>
            </a:r>
          </a:p>
          <a:p>
            <a:pPr lvl="4"/>
            <a:r>
              <a:rPr lang="en-GB" altLang="nl-NL" smtClean="0"/>
              <a:t>Zevende overzichtsniveau</a:t>
            </a:r>
          </a:p>
          <a:p>
            <a:pPr lvl="4"/>
            <a:r>
              <a:rPr lang="en-GB" altLang="nl-NL" smtClean="0"/>
              <a:t>Achtste overzichtsniveau</a:t>
            </a:r>
          </a:p>
          <a:p>
            <a:pPr lvl="4"/>
            <a:r>
              <a:rPr lang="en-GB" altLang="nl-NL" smtClean="0"/>
              <a:t>Negende overzichtsniveau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500813"/>
            <a:ext cx="65088" cy="36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50825" y="6380163"/>
            <a:ext cx="730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50825" y="6083300"/>
            <a:ext cx="65088" cy="644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fld id="{D334B902-91AA-4A8F-91C9-B4981874E6A8}" type="slidenum">
              <a:rPr lang="nl-NL" altLang="nl-NL"/>
              <a:pPr/>
              <a:t>‹nr.›</a:t>
            </a:fld>
            <a:r>
              <a:rPr lang="nl-NL" altLang="nl-NL"/>
              <a:t> 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5805488"/>
            <a:ext cx="9144000" cy="71437"/>
          </a:xfrm>
          <a:prstGeom prst="rect">
            <a:avLst/>
          </a:prstGeom>
          <a:solidFill>
            <a:srgbClr val="00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04248" y="6021288"/>
            <a:ext cx="2046072" cy="5849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1341438"/>
            <a:ext cx="9144000" cy="71437"/>
          </a:xfrm>
          <a:prstGeom prst="rect">
            <a:avLst/>
          </a:prstGeom>
          <a:solidFill>
            <a:srgbClr val="00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6780213"/>
            <a:ext cx="9144000" cy="77787"/>
          </a:xfrm>
          <a:prstGeom prst="rect">
            <a:avLst/>
          </a:prstGeom>
          <a:solidFill>
            <a:srgbClr val="0066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/>
          </a:p>
        </p:txBody>
      </p:sp>
      <p:pic>
        <p:nvPicPr>
          <p:cNvPr id="1035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528" y="5912693"/>
            <a:ext cx="1079500" cy="82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7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63688" y="5949280"/>
            <a:ext cx="2233489" cy="7313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Afbeelding 13" descr="logo_ngs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283968" y="6093296"/>
            <a:ext cx="2122934" cy="517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2323B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 b="1">
          <a:solidFill>
            <a:srgbClr val="2323BF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2323B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323B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66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323B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66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6600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11188" y="0"/>
            <a:ext cx="7772400" cy="1296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400" b="1">
                <a:solidFill>
                  <a:srgbClr val="2323BF"/>
                </a:solidFill>
                <a:cs typeface="Arial" charset="0"/>
              </a:rPr>
              <a:t>Regionalisatie Gelderland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276475"/>
            <a:ext cx="9144000" cy="3529013"/>
          </a:xfrm>
          <a:prstGeom prst="rect">
            <a:avLst/>
          </a:prstGeom>
          <a:gradFill rotWithShape="0">
            <a:gsLst>
              <a:gs pos="0">
                <a:srgbClr val="EEECE1">
                  <a:alpha val="81999"/>
                </a:srgbClr>
              </a:gs>
              <a:gs pos="50000">
                <a:srgbClr val="BCBCFA"/>
              </a:gs>
              <a:gs pos="100000">
                <a:srgbClr val="EEECE1">
                  <a:alpha val="81999"/>
                </a:srgbClr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9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nl-NL" sz="36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  <a:t>4e Multidisciplinaire samenwerking Sportmedische Ketenzorg</a:t>
            </a:r>
          </a:p>
          <a:p>
            <a:pPr algn="ctr" eaLnBrk="1" hangingPunct="1">
              <a:lnSpc>
                <a:spcPct val="80000"/>
              </a:lnSpc>
              <a:spcBef>
                <a:spcPts val="9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nl-NL" sz="36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  <a:t>“Liesklachten bij sporters”</a:t>
            </a:r>
          </a:p>
          <a:p>
            <a:pPr algn="ctr" eaLnBrk="1" hangingPunct="1">
              <a:lnSpc>
                <a:spcPct val="80000"/>
              </a:lnSpc>
              <a:spcBef>
                <a:spcPts val="9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nl-NL" sz="3600" b="1" i="1" dirty="0">
                <a:solidFill>
                  <a:srgbClr val="2323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2" charset="0"/>
                <a:ea typeface="Microsoft YaHei" charset="-122"/>
              </a:rPr>
              <a:t>15 april 2015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nl-NL" sz="36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  <a:t/>
            </a:r>
            <a:br>
              <a:rPr lang="nl-NL" sz="36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</a:br>
            <a:r>
              <a:rPr lang="nl-NL" sz="20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  <a:t/>
            </a:r>
            <a:br>
              <a:rPr lang="nl-NL" sz="20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</a:br>
            <a:r>
              <a:rPr lang="nl-NL" sz="20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  <a:t/>
            </a:r>
            <a:br>
              <a:rPr lang="nl-NL" sz="2000" b="1" dirty="0">
                <a:solidFill>
                  <a:srgbClr val="2323BF"/>
                </a:solidFill>
                <a:latin typeface="Calibri" pitchFamily="32" charset="0"/>
                <a:ea typeface="Microsoft YaHei" charset="-122"/>
              </a:rPr>
            </a:br>
            <a:endParaRPr lang="nl-NL" sz="2000" b="1" dirty="0">
              <a:solidFill>
                <a:srgbClr val="2323BF"/>
              </a:solidFill>
              <a:latin typeface="Calibri" pitchFamily="32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nl-NL" sz="4000" smtClean="0"/>
              <a:t>programma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468544" cy="4104456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19.20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inleiding</a:t>
            </a:r>
            <a:r>
              <a:rPr lang="en-US" sz="2000" b="0" dirty="0" smtClean="0"/>
              <a:t> / stand van </a:t>
            </a:r>
            <a:r>
              <a:rPr lang="en-US" sz="2000" b="0" dirty="0" err="1" smtClean="0"/>
              <a:t>zaken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ketenzorg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19.30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‘</a:t>
            </a:r>
            <a:r>
              <a:rPr lang="en-US" sz="2000" b="0" dirty="0" err="1" smtClean="0"/>
              <a:t>Liesklachten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bij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sporters</a:t>
            </a:r>
            <a:r>
              <a:rPr lang="en-US" sz="2000" b="0" dirty="0" smtClean="0"/>
              <a:t>', </a:t>
            </a:r>
            <a:r>
              <a:rPr lang="en-US" sz="2000" b="0" dirty="0" err="1" smtClean="0"/>
              <a:t>rol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vanuit</a:t>
            </a:r>
            <a:r>
              <a:rPr lang="en-US" sz="2000" b="0" dirty="0" smtClean="0"/>
              <a:t>:</a:t>
            </a:r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Sportmassage</a:t>
            </a:r>
            <a:r>
              <a:rPr lang="en-US" sz="2000" b="0" dirty="0" smtClean="0"/>
              <a:t> NGS door Frank </a:t>
            </a:r>
            <a:r>
              <a:rPr lang="en-US" sz="2000" b="0" dirty="0" err="1" smtClean="0"/>
              <a:t>Gerssen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Sportfysiotherapie</a:t>
            </a:r>
            <a:r>
              <a:rPr lang="en-US" sz="2000" b="0" dirty="0" smtClean="0"/>
              <a:t> NVFS door Linda </a:t>
            </a:r>
            <a:r>
              <a:rPr lang="en-US" sz="2000" b="0" dirty="0" err="1" smtClean="0"/>
              <a:t>Tijhaar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Sportgeneeskunde</a:t>
            </a:r>
            <a:r>
              <a:rPr lang="en-US" sz="2000" b="0" dirty="0" smtClean="0"/>
              <a:t> VSG door </a:t>
            </a:r>
            <a:r>
              <a:rPr lang="en-US" sz="2000" b="0" dirty="0" err="1" smtClean="0"/>
              <a:t>Hiske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Kneepkens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20.30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pauze</a:t>
            </a:r>
            <a:r>
              <a:rPr lang="en-US" sz="2000" b="0" dirty="0" smtClean="0"/>
              <a:t> </a:t>
            </a:r>
            <a:r>
              <a:rPr lang="en-US" sz="2000" b="0" i="1" dirty="0" err="1" smtClean="0"/>
              <a:t>inclusief</a:t>
            </a:r>
            <a:r>
              <a:rPr lang="en-US" sz="2000" b="0" dirty="0" smtClean="0"/>
              <a:t> in </a:t>
            </a:r>
            <a:r>
              <a:rPr lang="en-US" sz="2000" b="0" dirty="0" err="1" smtClean="0"/>
              <a:t>subgroepjes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regionaal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napraten</a:t>
            </a:r>
            <a:r>
              <a:rPr lang="en-US" sz="2000" b="0" dirty="0" smtClean="0"/>
              <a:t> over de lies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21.00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good practices </a:t>
            </a:r>
            <a:r>
              <a:rPr lang="en-US" sz="2000" b="0" dirty="0" err="1" smtClean="0"/>
              <a:t>t.a.v</a:t>
            </a:r>
            <a:r>
              <a:rPr lang="en-US" sz="2000" b="0" dirty="0" smtClean="0"/>
              <a:t>. </a:t>
            </a:r>
            <a:r>
              <a:rPr lang="en-US" sz="2000" b="0" dirty="0" err="1" smtClean="0"/>
              <a:t>samenwerking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vanuit</a:t>
            </a:r>
            <a:r>
              <a:rPr lang="en-US" sz="2000" b="0" dirty="0" smtClean="0"/>
              <a:t> de </a:t>
            </a:r>
            <a:r>
              <a:rPr lang="en-US" sz="2000" b="0" dirty="0" err="1" smtClean="0"/>
              <a:t>sportfysiotherapie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‘het </a:t>
            </a:r>
            <a:r>
              <a:rPr lang="en-US" sz="2000" b="0" dirty="0" err="1" smtClean="0"/>
              <a:t>sportcaf</a:t>
            </a:r>
            <a:r>
              <a:rPr lang="en-US" sz="2000" b="0" dirty="0" err="1" smtClean="0">
                <a:latin typeface="Times New Roman"/>
                <a:cs typeface="Times New Roman"/>
              </a:rPr>
              <a:t>é</a:t>
            </a:r>
            <a:r>
              <a:rPr lang="en-US" sz="2000" b="0" dirty="0" smtClean="0"/>
              <a:t>’ door Michael </a:t>
            </a:r>
            <a:r>
              <a:rPr lang="en-US" sz="2000" b="0" dirty="0" err="1" smtClean="0"/>
              <a:t>Leckie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sportzaken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gemeente</a:t>
            </a:r>
            <a:r>
              <a:rPr lang="en-US" sz="2000" b="0" dirty="0" smtClean="0"/>
              <a:t> Zoetermeer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21.45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Afsluiting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Tot 22.00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i="1" dirty="0" err="1" smtClean="0"/>
              <a:t>Discussie</a:t>
            </a:r>
            <a:r>
              <a:rPr lang="en-US" sz="2000" b="0" i="1" dirty="0" smtClean="0"/>
              <a:t> en </a:t>
            </a:r>
            <a:r>
              <a:rPr lang="en-US" sz="2000" b="0" i="1" dirty="0" err="1" smtClean="0"/>
              <a:t>borrel</a:t>
            </a:r>
            <a:endParaRPr lang="en-US" sz="2000" b="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000" smtClean="0"/>
              <a:t>Stand van zaken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9144000" cy="4464050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dirty="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dirty="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dirty="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nl-NL" sz="2400" dirty="0" smtClean="0"/>
              <a:t>	</a:t>
            </a:r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dirty="0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80963" y="1439863"/>
            <a:ext cx="8986837" cy="474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b="1">
                <a:solidFill>
                  <a:srgbClr val="2323BF"/>
                </a:solidFill>
                <a:cs typeface="Arial" charset="0"/>
              </a:rPr>
              <a:t>4</a:t>
            </a:r>
            <a:r>
              <a:rPr lang="nl-NL" altLang="nl-NL" sz="2000" b="1" baseline="30000">
                <a:solidFill>
                  <a:srgbClr val="2323BF"/>
                </a:solidFill>
                <a:cs typeface="Arial" charset="0"/>
              </a:rPr>
              <a:t>de</a:t>
            </a:r>
            <a:r>
              <a:rPr lang="nl-NL" altLang="nl-NL" sz="2000" b="1">
                <a:solidFill>
                  <a:srgbClr val="2323BF"/>
                </a:solidFill>
                <a:cs typeface="Arial" charset="0"/>
              </a:rPr>
              <a:t> bijeenkomst!  </a:t>
            </a:r>
            <a:r>
              <a:rPr lang="nl-NL" altLang="nl-NL" sz="2000" b="1">
                <a:solidFill>
                  <a:srgbClr val="2323BF"/>
                </a:solidFill>
                <a:cs typeface="Arial" charset="0"/>
                <a:sym typeface="Wingdings" pitchFamily="2" charset="2"/>
              </a:rPr>
              <a:t> extra aandacht voor regionale interactie / samenwerking</a:t>
            </a:r>
            <a:endParaRPr lang="nl-NL" altLang="nl-NL" sz="2000" b="1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u="sng">
                <a:solidFill>
                  <a:srgbClr val="2323BF"/>
                </a:solidFill>
                <a:cs typeface="Arial" charset="0"/>
              </a:rPr>
              <a:t>Gerealiseerd(!):</a:t>
            </a: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symposia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kwaliteitscriteria sportzorgprofessionals ketenzorg – </a:t>
            </a:r>
            <a:r>
              <a:rPr lang="nl-NL" altLang="nl-NL" sz="2000" b="1">
                <a:solidFill>
                  <a:srgbClr val="2323BF"/>
                </a:solidFill>
                <a:cs typeface="Arial" charset="0"/>
              </a:rPr>
              <a:t>update NGS / NVFS / VSG 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i="1">
                <a:solidFill>
                  <a:srgbClr val="2323BF"/>
                </a:solidFill>
                <a:cs typeface="Arial" charset="0"/>
              </a:rPr>
              <a:t>– </a:t>
            </a: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overdrachtsformulier (sportmasseurs)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- website: sportzorg.nl/gelderland en sportzorg.nl/sportzorg-professionals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google-maps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digitale nieuwsbrief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flyer huisartsen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- </a:t>
            </a:r>
            <a:r>
              <a:rPr lang="nl-NL" altLang="nl-NL" sz="2000" b="1">
                <a:solidFill>
                  <a:srgbClr val="2323BF"/>
                </a:solidFill>
                <a:cs typeface="Arial" charset="0"/>
              </a:rPr>
              <a:t>Digitale handboek in ontwikkeling (samenwerking, voorbeelden, ondersteuning)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000" smtClean="0"/>
              <a:t>Stand van zaken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9144000" cy="4464050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nl-NL" sz="2400" smtClean="0"/>
              <a:t>	</a:t>
            </a:r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80963" y="1439863"/>
            <a:ext cx="8986837" cy="474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b="1">
                <a:solidFill>
                  <a:srgbClr val="2323BF"/>
                </a:solidFill>
                <a:cs typeface="Arial" charset="0"/>
              </a:rPr>
              <a:t>Update NGS / NVFS / VSG (kwaliteitscriteria sportzorgprofessionals):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u="sng">
                <a:solidFill>
                  <a:srgbClr val="2323BF"/>
                </a:solidFill>
                <a:cs typeface="Arial" charset="0"/>
              </a:rPr>
              <a:t>Sportmasseurs NGS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status sportzorgmasseur is SCAS gecertificeerd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- module ketenzorg, landelijk geïmplementeerd, in Arnhem in najaar (4 avonden)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u="sng">
                <a:solidFill>
                  <a:srgbClr val="2323BF"/>
                </a:solidFill>
                <a:cs typeface="Arial" charset="0"/>
              </a:rPr>
              <a:t>Sportfysiotherapie NVFS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  <a:sym typeface="Wingdings" pitchFamily="2" charset="2"/>
              </a:rPr>
              <a:t> Marloes</a:t>
            </a: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u="sng">
                <a:solidFill>
                  <a:srgbClr val="2323BF"/>
                </a:solidFill>
                <a:cs typeface="Arial" charset="0"/>
              </a:rPr>
              <a:t>Sportgeneeskunde VSG</a:t>
            </a: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→ stand van zaken t.a.v. erkenning medisch specialist: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000" smtClean="0"/>
              <a:t>Stand van zaken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9144000" cy="4464050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r>
              <a:rPr lang="nl-NL" sz="2400" smtClean="0"/>
              <a:t>	</a:t>
            </a:r>
          </a:p>
          <a:p>
            <a:pPr marL="609600" indent="-604838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  <a:defRPr/>
            </a:pPr>
            <a:endParaRPr lang="nl-NL" sz="2400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80963" y="1439863"/>
            <a:ext cx="8986837" cy="474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i="1">
                <a:solidFill>
                  <a:srgbClr val="2323BF"/>
                </a:solidFill>
                <a:cs typeface="Arial" charset="0"/>
              </a:rPr>
              <a:t>Kwaliteitscriteria sportzorgprofessionals ketenzorg: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 u="sng">
                <a:solidFill>
                  <a:srgbClr val="2323BF"/>
                </a:solidFill>
                <a:cs typeface="Arial" charset="0"/>
              </a:rPr>
              <a:t>Sportgeneeskunde VSG</a:t>
            </a: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 → erkenning(!)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formeel per juli 2014 (handtekening minister)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andere herregistratie-eisen conform medisch specialist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nog veel onduidelijk / overgangsfase 2015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nl-NL" altLang="nl-NL" sz="2000">
              <a:solidFill>
                <a:srgbClr val="2323BF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Inbedding in 2016 (verwachting):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– curatieve zorg in basisverzekering (2de lijns specialist)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→ aanvullende diagnostiek</a:t>
            </a:r>
          </a:p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nl-NL" altLang="nl-NL" sz="2000">
                <a:solidFill>
                  <a:srgbClr val="2323BF"/>
                </a:solidFill>
                <a:cs typeface="Arial" charset="0"/>
              </a:rPr>
              <a:t>→ verwijzing huisarts 'geen financiële drempel'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nl-NL" sz="4000" smtClean="0"/>
              <a:t>programma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468544" cy="4104456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19.20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inleiding</a:t>
            </a:r>
            <a:r>
              <a:rPr lang="en-US" sz="2000" b="0" dirty="0" smtClean="0"/>
              <a:t> / stand van </a:t>
            </a:r>
            <a:r>
              <a:rPr lang="en-US" sz="2000" b="0" dirty="0" err="1" smtClean="0"/>
              <a:t>zaken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ketenzorg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19.30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‘</a:t>
            </a:r>
            <a:r>
              <a:rPr lang="en-US" sz="2000" b="0" dirty="0" err="1" smtClean="0"/>
              <a:t>Liesklachten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bij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sporters</a:t>
            </a:r>
            <a:r>
              <a:rPr lang="en-US" sz="2000" b="0" dirty="0" smtClean="0"/>
              <a:t>', </a:t>
            </a:r>
            <a:r>
              <a:rPr lang="en-US" sz="2000" b="0" dirty="0" err="1" smtClean="0"/>
              <a:t>rol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vanuit</a:t>
            </a:r>
            <a:r>
              <a:rPr lang="en-US" sz="2000" b="0" dirty="0" smtClean="0"/>
              <a:t>:</a:t>
            </a:r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Sportmassage</a:t>
            </a:r>
            <a:r>
              <a:rPr lang="en-US" sz="2000" b="0" dirty="0" smtClean="0"/>
              <a:t> NGS door Frank </a:t>
            </a:r>
            <a:r>
              <a:rPr lang="en-US" sz="2000" b="0" dirty="0" err="1" smtClean="0"/>
              <a:t>Gerssen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Sportfysiotherapie</a:t>
            </a:r>
            <a:r>
              <a:rPr lang="en-US" sz="2000" b="0" dirty="0" smtClean="0"/>
              <a:t> NVFS door Linda </a:t>
            </a:r>
            <a:r>
              <a:rPr lang="en-US" sz="2000" b="0" dirty="0" err="1" smtClean="0"/>
              <a:t>Tijhaar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Sportgeneeskunde</a:t>
            </a:r>
            <a:r>
              <a:rPr lang="en-US" sz="2000" b="0" dirty="0" smtClean="0"/>
              <a:t> VSG door </a:t>
            </a:r>
            <a:r>
              <a:rPr lang="en-US" sz="2000" b="0" dirty="0" err="1" smtClean="0"/>
              <a:t>Hiske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Kneepkens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20.30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pauze</a:t>
            </a:r>
            <a:r>
              <a:rPr lang="en-US" sz="2000" b="0" dirty="0" smtClean="0"/>
              <a:t> </a:t>
            </a:r>
            <a:r>
              <a:rPr lang="en-US" sz="2000" b="0" i="1" dirty="0" err="1" smtClean="0"/>
              <a:t>inclusief</a:t>
            </a:r>
            <a:r>
              <a:rPr lang="en-US" sz="2000" b="0" dirty="0" smtClean="0"/>
              <a:t> in </a:t>
            </a:r>
            <a:r>
              <a:rPr lang="en-US" sz="2000" b="0" dirty="0" err="1" smtClean="0"/>
              <a:t>subgroepjes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regionaal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napraten</a:t>
            </a:r>
            <a:r>
              <a:rPr lang="en-US" sz="2000" b="0" dirty="0" smtClean="0"/>
              <a:t> over de lies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21.00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good practices </a:t>
            </a:r>
            <a:r>
              <a:rPr lang="en-US" sz="2000" b="0" dirty="0" err="1" smtClean="0"/>
              <a:t>t.a.v</a:t>
            </a:r>
            <a:r>
              <a:rPr lang="en-US" sz="2000" b="0" dirty="0" smtClean="0"/>
              <a:t>. </a:t>
            </a:r>
            <a:r>
              <a:rPr lang="en-US" sz="2000" b="0" dirty="0" err="1" smtClean="0"/>
              <a:t>samenwerking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vanuit</a:t>
            </a:r>
            <a:r>
              <a:rPr lang="en-US" sz="2000" b="0" dirty="0" smtClean="0"/>
              <a:t> de </a:t>
            </a:r>
            <a:r>
              <a:rPr lang="en-US" sz="2000" b="0" dirty="0" err="1" smtClean="0"/>
              <a:t>sportfysiotherapie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‘het </a:t>
            </a:r>
            <a:r>
              <a:rPr lang="en-US" sz="2000" b="0" dirty="0" err="1" smtClean="0"/>
              <a:t>sportcaf</a:t>
            </a:r>
            <a:r>
              <a:rPr lang="en-US" sz="2000" b="0" dirty="0" err="1" smtClean="0">
                <a:latin typeface="Times New Roman"/>
                <a:cs typeface="Times New Roman"/>
              </a:rPr>
              <a:t>é</a:t>
            </a:r>
            <a:r>
              <a:rPr lang="en-US" sz="2000" b="0" dirty="0" smtClean="0"/>
              <a:t>’ door Michael </a:t>
            </a:r>
            <a:r>
              <a:rPr lang="en-US" sz="2000" b="0" dirty="0" err="1" smtClean="0"/>
              <a:t>Leckie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sportzaken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gemeente</a:t>
            </a:r>
            <a:r>
              <a:rPr lang="en-US" sz="2000" b="0" dirty="0" smtClean="0"/>
              <a:t> Zoetermeer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21.45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Afsluiting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Tot 22.00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i="1" dirty="0" err="1" smtClean="0"/>
              <a:t>Discussie</a:t>
            </a:r>
            <a:r>
              <a:rPr lang="en-US" sz="2000" b="0" i="1" dirty="0" smtClean="0"/>
              <a:t> en </a:t>
            </a:r>
            <a:r>
              <a:rPr lang="en-US" sz="2000" b="0" i="1" dirty="0" err="1" smtClean="0"/>
              <a:t>borrel</a:t>
            </a:r>
            <a:endParaRPr lang="en-US" sz="2000" b="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nl-NL" sz="40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468544" cy="4104456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Times New Roman" pitchFamily="16" charset="0"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b="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000" smtClean="0"/>
              <a:t>Stellingen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4464050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608013" indent="-604838" eaLnBrk="1" hangingPunct="1">
              <a:spcBef>
                <a:spcPts val="600"/>
              </a:spcBef>
              <a:buClrTx/>
              <a:buFontTx/>
              <a:buNone/>
              <a:tabLst>
                <a:tab pos="6080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endParaRPr lang="nl-NL" sz="2400" dirty="0" smtClean="0"/>
          </a:p>
          <a:p>
            <a:pPr marL="608013" indent="-604838" eaLnBrk="1" hangingPunct="1">
              <a:spcBef>
                <a:spcPts val="600"/>
              </a:spcBef>
              <a:buClrTx/>
              <a:buFontTx/>
              <a:buNone/>
              <a:tabLst>
                <a:tab pos="6080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endParaRPr lang="nl-NL" sz="2400" b="0" dirty="0" smtClean="0"/>
          </a:p>
          <a:p>
            <a:pPr marL="608013" indent="-604838" eaLnBrk="1" hangingPunct="1">
              <a:spcBef>
                <a:spcPts val="600"/>
              </a:spcBef>
              <a:buClrTx/>
              <a:buFontTx/>
              <a:buNone/>
              <a:tabLst>
                <a:tab pos="6080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nl-NL" sz="2400" b="0" dirty="0" smtClean="0"/>
              <a:t>	1.  </a:t>
            </a:r>
            <a:r>
              <a:rPr lang="nl-NL" sz="2400" b="0" i="1" dirty="0" smtClean="0"/>
              <a:t>2</a:t>
            </a:r>
            <a:r>
              <a:rPr lang="nl-NL" sz="2400" b="0" i="1" baseline="30000" dirty="0" smtClean="0"/>
              <a:t>de</a:t>
            </a:r>
            <a:r>
              <a:rPr lang="nl-NL" sz="2400" b="0" i="1" dirty="0" smtClean="0"/>
              <a:t> </a:t>
            </a:r>
            <a:r>
              <a:rPr lang="nl-NL" sz="2400" b="0" i="1" dirty="0" err="1" smtClean="0"/>
              <a:t>lijns</a:t>
            </a:r>
            <a:r>
              <a:rPr lang="nl-NL" sz="2400" b="0" i="1" dirty="0" smtClean="0"/>
              <a:t> </a:t>
            </a:r>
            <a:r>
              <a:rPr lang="nl-NL" sz="2400" b="0" dirty="0" smtClean="0"/>
              <a:t>liesklachten bij sporters hoort bij sportarts, niet bij orthopeed</a:t>
            </a:r>
          </a:p>
          <a:p>
            <a:pPr marL="608013" indent="-604838" eaLnBrk="1" hangingPunct="1">
              <a:spcBef>
                <a:spcPts val="600"/>
              </a:spcBef>
              <a:buClrTx/>
              <a:buFontTx/>
              <a:buNone/>
              <a:tabLst>
                <a:tab pos="6080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endParaRPr lang="nl-NL" sz="2400" b="0" dirty="0" smtClean="0"/>
          </a:p>
          <a:p>
            <a:pPr marL="608013" indent="-604838" eaLnBrk="1" hangingPunct="1">
              <a:spcBef>
                <a:spcPts val="600"/>
              </a:spcBef>
              <a:buClrTx/>
              <a:buFontTx/>
              <a:buNone/>
              <a:tabLst>
                <a:tab pos="6080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nl-NL" sz="2400" b="0" dirty="0" smtClean="0"/>
              <a:t>	2.  er moet meer worden samengewerkt tussen sportfysiotherapeuten en sportmasseurs bij de behandeling van </a:t>
            </a:r>
            <a:r>
              <a:rPr lang="nl-NL" sz="2400" b="0" dirty="0" err="1" smtClean="0"/>
              <a:t>hypertonie</a:t>
            </a:r>
            <a:r>
              <a:rPr lang="nl-NL" sz="2400" b="0" dirty="0" smtClean="0"/>
              <a:t> (primaire en secundaire preventie / behandeling)</a:t>
            </a:r>
            <a:endParaRPr lang="nl-NL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nl-NL" sz="4000" smtClean="0"/>
              <a:t>programma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468544" cy="4104456"/>
          </a:xfrm>
          <a:gradFill rotWithShape="0">
            <a:gsLst>
              <a:gs pos="0">
                <a:srgbClr val="EEECE1">
                  <a:alpha val="79999"/>
                </a:srgbClr>
              </a:gs>
              <a:gs pos="50000">
                <a:srgbClr val="BCBCFA"/>
              </a:gs>
              <a:gs pos="100000">
                <a:srgbClr val="EEECE1">
                  <a:alpha val="79999"/>
                </a:srgbClr>
              </a:gs>
            </a:gsLst>
            <a:lin ang="8100000" scaled="1"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19.20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inleiding</a:t>
            </a:r>
            <a:r>
              <a:rPr lang="en-US" sz="2000" b="0" dirty="0" smtClean="0"/>
              <a:t> / stand van </a:t>
            </a:r>
            <a:r>
              <a:rPr lang="en-US" sz="2000" b="0" dirty="0" err="1" smtClean="0"/>
              <a:t>zaken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ketenzorg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19.30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‘</a:t>
            </a:r>
            <a:r>
              <a:rPr lang="en-US" sz="2000" b="0" dirty="0" err="1" smtClean="0"/>
              <a:t>Liesklachten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bij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sporters</a:t>
            </a:r>
            <a:r>
              <a:rPr lang="en-US" sz="2000" b="0" dirty="0" smtClean="0"/>
              <a:t>', </a:t>
            </a:r>
            <a:r>
              <a:rPr lang="en-US" sz="2000" b="0" dirty="0" err="1" smtClean="0"/>
              <a:t>rol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vanuit</a:t>
            </a:r>
            <a:r>
              <a:rPr lang="en-US" sz="2000" b="0" dirty="0" smtClean="0"/>
              <a:t>:</a:t>
            </a:r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Sportmassage</a:t>
            </a:r>
            <a:r>
              <a:rPr lang="en-US" sz="2000" b="0" dirty="0" smtClean="0"/>
              <a:t> NGS door Frank </a:t>
            </a:r>
            <a:r>
              <a:rPr lang="en-US" sz="2000" b="0" dirty="0" err="1" smtClean="0"/>
              <a:t>Gerssen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Sportfysiotherapie</a:t>
            </a:r>
            <a:r>
              <a:rPr lang="en-US" sz="2000" b="0" dirty="0" smtClean="0"/>
              <a:t> NVFS door Linda </a:t>
            </a:r>
            <a:r>
              <a:rPr lang="en-US" sz="2000" b="0" dirty="0" err="1" smtClean="0"/>
              <a:t>Tijhaar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			- </a:t>
            </a:r>
            <a:r>
              <a:rPr lang="en-US" sz="2000" b="0" dirty="0" err="1" smtClean="0"/>
              <a:t>Sportgeneeskunde</a:t>
            </a:r>
            <a:r>
              <a:rPr lang="en-US" sz="2000" b="0" dirty="0" smtClean="0"/>
              <a:t> VSG door </a:t>
            </a:r>
            <a:r>
              <a:rPr lang="en-US" sz="2000" b="0" dirty="0" err="1" smtClean="0"/>
              <a:t>Hiske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Kneepkens</a:t>
            </a:r>
            <a:endParaRPr lang="en-US" sz="2000" b="0" dirty="0" smtClean="0"/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20.30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pauze</a:t>
            </a:r>
            <a:r>
              <a:rPr lang="en-US" sz="2000" b="0" dirty="0" smtClean="0"/>
              <a:t> </a:t>
            </a:r>
            <a:r>
              <a:rPr lang="en-US" sz="2000" b="0" i="1" dirty="0" err="1" smtClean="0"/>
              <a:t>inclusief</a:t>
            </a:r>
            <a:r>
              <a:rPr lang="en-US" sz="2000" b="0" dirty="0" smtClean="0"/>
              <a:t> in </a:t>
            </a:r>
            <a:r>
              <a:rPr lang="en-US" sz="2000" b="0" dirty="0" err="1" smtClean="0"/>
              <a:t>subgroepjes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regionaal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napraten</a:t>
            </a:r>
            <a:r>
              <a:rPr lang="en-US" sz="2000" b="0" dirty="0" smtClean="0"/>
              <a:t> over de lies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21.00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good practices </a:t>
            </a:r>
            <a:r>
              <a:rPr lang="en-US" sz="2000" b="0" dirty="0" err="1" smtClean="0"/>
              <a:t>t.a.v</a:t>
            </a:r>
            <a:r>
              <a:rPr lang="en-US" sz="2000" b="0" dirty="0" smtClean="0"/>
              <a:t>. </a:t>
            </a:r>
            <a:r>
              <a:rPr lang="en-US" sz="2000" b="0" dirty="0" err="1" smtClean="0"/>
              <a:t>samenwerking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vanuit</a:t>
            </a:r>
            <a:r>
              <a:rPr lang="en-US" sz="2000" b="0" dirty="0" smtClean="0"/>
              <a:t> de </a:t>
            </a:r>
            <a:r>
              <a:rPr lang="en-US" sz="2000" b="0" dirty="0" err="1" smtClean="0"/>
              <a:t>sportfysiotherapie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21.30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‘het </a:t>
            </a:r>
            <a:r>
              <a:rPr lang="en-US" sz="2000" b="0" dirty="0" err="1" smtClean="0"/>
              <a:t>sportcaf</a:t>
            </a:r>
            <a:r>
              <a:rPr lang="en-US" sz="2000" b="0" dirty="0" err="1" smtClean="0">
                <a:latin typeface="Times New Roman"/>
                <a:cs typeface="Times New Roman"/>
              </a:rPr>
              <a:t>é</a:t>
            </a:r>
            <a:r>
              <a:rPr lang="en-US" sz="2000" b="0" dirty="0" smtClean="0"/>
              <a:t>’ door Michael </a:t>
            </a:r>
            <a:r>
              <a:rPr lang="en-US" sz="2000" b="0" dirty="0" err="1" smtClean="0"/>
              <a:t>Leckie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sportzaken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gemeente</a:t>
            </a:r>
            <a:r>
              <a:rPr lang="en-US" sz="2000" b="0" dirty="0" smtClean="0"/>
              <a:t> Zoetermeer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21.45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dirty="0" err="1" smtClean="0"/>
              <a:t>Afsluiting</a:t>
            </a:r>
            <a:r>
              <a:rPr lang="en-US" sz="2000" b="0" dirty="0" smtClean="0"/>
              <a:t> </a:t>
            </a:r>
          </a:p>
          <a:p>
            <a:pPr marL="338138" indent="-338138" eaLnBrk="1" hangingPunct="1">
              <a:spcBef>
                <a:spcPts val="500"/>
              </a:spcBef>
              <a:buClr>
                <a:srgbClr val="2323BF"/>
              </a:buClr>
              <a:buFont typeface="Arial" charset="0"/>
              <a:buChar char="•"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r>
              <a:rPr lang="en-US" sz="2000" b="0" dirty="0" smtClean="0"/>
              <a:t>Tot 22.00 </a:t>
            </a:r>
            <a:r>
              <a:rPr lang="en-US" sz="2000" b="0" dirty="0" err="1" smtClean="0"/>
              <a:t>uur</a:t>
            </a:r>
            <a:r>
              <a:rPr lang="en-US" sz="2000" b="0" dirty="0" smtClean="0"/>
              <a:t>	</a:t>
            </a:r>
            <a:r>
              <a:rPr lang="en-US" sz="2000" b="0" i="1" dirty="0" err="1" smtClean="0"/>
              <a:t>Discussie</a:t>
            </a:r>
            <a:r>
              <a:rPr lang="en-US" sz="2000" b="0" i="1" dirty="0" smtClean="0"/>
              <a:t> en </a:t>
            </a:r>
            <a:r>
              <a:rPr lang="en-US" sz="2000" b="0" i="1" dirty="0" err="1" smtClean="0"/>
              <a:t>borrel</a:t>
            </a:r>
            <a:endParaRPr lang="en-US" sz="2000" b="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  <a:p>
            <a:pPr marL="338138" indent="-338138" eaLnBrk="1" hangingPunct="1">
              <a:spcBef>
                <a:spcPts val="500"/>
              </a:spcBef>
              <a:buClrTx/>
              <a:buFontTx/>
              <a:buNone/>
              <a:tabLst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217</Words>
  <Application>Microsoft Office PowerPoint</Application>
  <PresentationFormat>Diavoorstelling (4:3)</PresentationFormat>
  <Paragraphs>107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Calibri</vt:lpstr>
      <vt:lpstr>Microsoft YaHei</vt:lpstr>
      <vt:lpstr>Arial</vt:lpstr>
      <vt:lpstr>Times New Roman</vt:lpstr>
      <vt:lpstr>Wingdings</vt:lpstr>
      <vt:lpstr>Office-thema</vt:lpstr>
      <vt:lpstr>Dia 1</vt:lpstr>
      <vt:lpstr>programma</vt:lpstr>
      <vt:lpstr>Stand van zaken</vt:lpstr>
      <vt:lpstr>Stand van zaken</vt:lpstr>
      <vt:lpstr>Stand van zaken</vt:lpstr>
      <vt:lpstr>programma</vt:lpstr>
      <vt:lpstr>Dia 7</vt:lpstr>
      <vt:lpstr>Stellingen</vt:lpstr>
      <vt:lpstr>programma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Medisch Netwerk Zoetermeer</dc:title>
  <dc:creator>Michiel Schipper</dc:creator>
  <cp:lastModifiedBy>administrator</cp:lastModifiedBy>
  <cp:revision>67</cp:revision>
  <cp:lastPrinted>2013-11-06T16:50:00Z</cp:lastPrinted>
  <dcterms:created xsi:type="dcterms:W3CDTF">2012-01-23T09:10:33Z</dcterms:created>
  <dcterms:modified xsi:type="dcterms:W3CDTF">2015-04-16T08:41:16Z</dcterms:modified>
</cp:coreProperties>
</file>