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78" r:id="rId10"/>
    <p:sldId id="282" r:id="rId11"/>
    <p:sldId id="263" r:id="rId12"/>
    <p:sldId id="275" r:id="rId13"/>
    <p:sldId id="276" r:id="rId14"/>
    <p:sldId id="277" r:id="rId15"/>
    <p:sldId id="281" r:id="rId16"/>
    <p:sldId id="264" r:id="rId17"/>
    <p:sldId id="267" r:id="rId18"/>
    <p:sldId id="279" r:id="rId19"/>
    <p:sldId id="280" r:id="rId20"/>
    <p:sldId id="274" r:id="rId21"/>
    <p:sldId id="284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2EDF2-3DDE-FC46-A2F2-2B14E76306D3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991BD-3E62-5E4D-BB32-1D9CE78796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75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991BD-3E62-5E4D-BB32-1D9CE78796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0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titel 1"/>
          <p:cNvSpPr>
            <a:spLocks noGrp="1"/>
          </p:cNvSpPr>
          <p:nvPr>
            <p:ph type="ctrTitle"/>
          </p:nvPr>
        </p:nvSpPr>
        <p:spPr>
          <a:xfrm>
            <a:off x="1524000" y="1520825"/>
            <a:ext cx="6927850" cy="1295400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nl-NL" noProof="0" smtClean="0"/>
              <a:t>Klik om een titel te maken.</a:t>
            </a:r>
          </a:p>
        </p:txBody>
      </p:sp>
      <p:sp>
        <p:nvSpPr>
          <p:cNvPr id="6147" name="Tijdelijke aanduiding voor tekst 2"/>
          <p:cNvSpPr>
            <a:spLocks noGrp="1"/>
          </p:cNvSpPr>
          <p:nvPr>
            <p:ph type="subTitle" idx="1"/>
          </p:nvPr>
        </p:nvSpPr>
        <p:spPr>
          <a:xfrm>
            <a:off x="2665413" y="2895600"/>
            <a:ext cx="5716587" cy="1752600"/>
          </a:xfrm>
        </p:spPr>
        <p:txBody>
          <a:bodyPr/>
          <a:lstStyle>
            <a:lvl1pPr marL="266700" indent="-266700">
              <a:defRPr sz="2400" smtClean="0"/>
            </a:lvl1pPr>
          </a:lstStyle>
          <a:p>
            <a:pPr lvl="0"/>
            <a:r>
              <a:rPr lang="nl-NL" noProof="0" smtClean="0"/>
              <a:t>Klik om een ondertitel te maken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8A857B-2C92-AA47-86F2-62D551A58FAF}" type="datetimeFigureOut">
              <a:rPr lang="en-US"/>
              <a:pPr/>
              <a:t>4/16/2015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22AE99-5AE8-C64F-A6B8-7D2EFA927C3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9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defRPr/>
            </a:lvl1pPr>
            <a:lvl2pPr marL="685800" indent="-228600">
              <a:buClr>
                <a:srgbClr val="F67700"/>
              </a:buClr>
              <a:buFont typeface="Arial" pitchFamily="34" charset="0"/>
              <a:buChar char="­"/>
              <a:defRPr/>
            </a:lvl2pPr>
            <a:lvl3pPr marL="1143000" indent="-228600">
              <a:buClr>
                <a:srgbClr val="F67700"/>
              </a:buClr>
              <a:defRPr/>
            </a:lvl3pPr>
            <a:lvl4pPr marL="1600200" indent="-228600">
              <a:buClr>
                <a:srgbClr val="F67700"/>
              </a:buClr>
              <a:buFont typeface="Wingdings" pitchFamily="2" charset="2"/>
              <a:buChar char="§"/>
              <a:defRPr/>
            </a:lvl4pPr>
            <a:lvl5pPr marL="2057400">
              <a:buClr>
                <a:srgbClr val="F67700"/>
              </a:buClr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5D1E6-8105-CE4D-BAD5-C71CFA5B2A07}" type="datetimeFigureOut">
              <a:rPr lang="en-US"/>
              <a:pPr/>
              <a:t>4/16/2015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96EE0-2E6F-5C4E-93C4-CA160FF5E13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92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315200" cy="914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133600"/>
            <a:ext cx="7315200" cy="39925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B12466-3DBF-EB4B-9B61-F54AF65BB8CD}" type="datetimeFigureOut">
              <a:rPr lang="en-US"/>
              <a:pPr/>
              <a:t>4/16/2015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4F8F8-F6E5-0542-81AA-B1B164FBB87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09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371600" y="7620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371600" y="2133600"/>
            <a:ext cx="7315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charset="0"/>
              </a:defRPr>
            </a:lvl1pPr>
          </a:lstStyle>
          <a:p>
            <a:fld id="{2B1D6070-A6CA-B040-B0CD-6FC156245E79}" type="datetimeFigureOut">
              <a:rPr lang="en-US"/>
              <a:pPr/>
              <a:t>4/16/2015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charset="0"/>
              </a:defRPr>
            </a:lvl1pPr>
          </a:lstStyle>
          <a:p>
            <a:fld id="{E9B70F39-791A-FA45-B24D-AB28348B7ABE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66666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Gill Sans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Gill Sans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Gill Sans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Gill Sans M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66666"/>
          </a:solidFill>
          <a:latin typeface="Gill Sans MT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F37A08"/>
        </a:buClr>
        <a:buFont typeface="Arial" charset="0"/>
        <a:buChar char="•"/>
        <a:defRPr sz="3200" kern="1200">
          <a:solidFill>
            <a:srgbClr val="666666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F67700"/>
        </a:buClr>
        <a:buFont typeface="Arial" charset="0"/>
        <a:buChar char="­"/>
        <a:defRPr sz="2800" kern="1200">
          <a:solidFill>
            <a:srgbClr val="666666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67700"/>
        </a:buClr>
        <a:buFont typeface="Arial" charset="0"/>
        <a:buChar char="•"/>
        <a:defRPr sz="2400" kern="1200">
          <a:solidFill>
            <a:srgbClr val="666666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67700"/>
        </a:buClr>
        <a:buFont typeface="Wingdings" charset="0"/>
        <a:buChar char="§"/>
        <a:defRPr sz="2000" kern="1200">
          <a:solidFill>
            <a:srgbClr val="666666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67700"/>
        </a:buClr>
        <a:buFont typeface="Arial" charset="0"/>
        <a:buChar char="•"/>
        <a:defRPr sz="2000" kern="1200">
          <a:solidFill>
            <a:srgbClr val="666666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3.xml"/><Relationship Id="rId1" Type="http://schemas.openxmlformats.org/officeDocument/2006/relationships/video" Target="../media/media1.mp4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Gill Sans MT" charset="0"/>
              </a:rPr>
              <a:t>Liesklachten</a:t>
            </a:r>
            <a:r>
              <a:rPr lang="nl-NL" dirty="0">
                <a:latin typeface="Gill Sans MT" charset="0"/>
              </a:rPr>
              <a:t> </a:t>
            </a:r>
            <a:r>
              <a:rPr lang="nl-NL" dirty="0" smtClean="0">
                <a:latin typeface="Gill Sans MT" charset="0"/>
              </a:rPr>
              <a:t>bij sporters</a:t>
            </a:r>
            <a:endParaRPr lang="nl-NL" dirty="0">
              <a:latin typeface="Gill Sans MT" charset="0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dirty="0" smtClean="0">
                <a:latin typeface="Gill Sans MT" charset="0"/>
              </a:rPr>
              <a:t>4</a:t>
            </a:r>
            <a:r>
              <a:rPr lang="nl-NL" baseline="30000" dirty="0" smtClean="0">
                <a:latin typeface="Gill Sans MT" charset="0"/>
              </a:rPr>
              <a:t>de</a:t>
            </a:r>
            <a:r>
              <a:rPr lang="nl-NL" dirty="0" smtClean="0">
                <a:latin typeface="Gill Sans MT" charset="0"/>
              </a:rPr>
              <a:t> avondsymposium Sportmedische ketenzorg Gelderland</a:t>
            </a:r>
            <a:endParaRPr lang="nl-NL" dirty="0">
              <a:latin typeface="Gill Sans MT" charset="0"/>
            </a:endParaRPr>
          </a:p>
        </p:txBody>
      </p:sp>
      <p:sp>
        <p:nvSpPr>
          <p:cNvPr id="3076" name="Tekstvak 7"/>
          <p:cNvSpPr txBox="1">
            <a:spLocks noChangeArrowheads="1"/>
          </p:cNvSpPr>
          <p:nvPr/>
        </p:nvSpPr>
        <p:spPr bwMode="auto">
          <a:xfrm>
            <a:off x="2667000" y="4800600"/>
            <a:ext cx="571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67700"/>
              </a:buClr>
              <a:buFont typeface="Arial" charset="0"/>
              <a:buChar char="•"/>
            </a:pPr>
            <a:r>
              <a:rPr lang="en-US" sz="2400" dirty="0" err="1" smtClean="0">
                <a:solidFill>
                  <a:srgbClr val="666666"/>
                </a:solidFill>
                <a:latin typeface="Gill Sans MT" charset="0"/>
              </a:rPr>
              <a:t>Hiske</a:t>
            </a:r>
            <a:r>
              <a:rPr lang="en-US" sz="2400" dirty="0" smtClean="0">
                <a:solidFill>
                  <a:srgbClr val="666666"/>
                </a:solidFill>
                <a:latin typeface="Gill Sans MT" charset="0"/>
              </a:rPr>
              <a:t> </a:t>
            </a:r>
            <a:r>
              <a:rPr lang="en-US" sz="2400" dirty="0" err="1" smtClean="0">
                <a:solidFill>
                  <a:srgbClr val="666666"/>
                </a:solidFill>
                <a:latin typeface="Gill Sans MT" charset="0"/>
              </a:rPr>
              <a:t>Kneepkens</a:t>
            </a:r>
            <a:endParaRPr lang="en-US" sz="2400" dirty="0" smtClean="0">
              <a:solidFill>
                <a:srgbClr val="666666"/>
              </a:solidFill>
              <a:latin typeface="Gill Sans MT" charset="0"/>
            </a:endParaRPr>
          </a:p>
          <a:p>
            <a:pPr eaLnBrk="1" hangingPunct="1">
              <a:buClr>
                <a:srgbClr val="F67700"/>
              </a:buClr>
              <a:buFont typeface="Arial" charset="0"/>
              <a:buChar char="•"/>
            </a:pPr>
            <a:endParaRPr lang="en-US" sz="2400" dirty="0">
              <a:solidFill>
                <a:srgbClr val="666666"/>
              </a:solidFill>
              <a:latin typeface="Gill Sans MT" charset="0"/>
            </a:endParaRPr>
          </a:p>
        </p:txBody>
      </p:sp>
      <p:sp>
        <p:nvSpPr>
          <p:cNvPr id="3077" name="Tekstvak 8"/>
          <p:cNvSpPr txBox="1">
            <a:spLocks noChangeArrowheads="1"/>
          </p:cNvSpPr>
          <p:nvPr/>
        </p:nvSpPr>
        <p:spPr bwMode="auto">
          <a:xfrm>
            <a:off x="2913063" y="5257800"/>
            <a:ext cx="548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67700"/>
              </a:buClr>
              <a:buFont typeface="Arial" charset="0"/>
              <a:buNone/>
            </a:pPr>
            <a:r>
              <a:rPr lang="nl-NL" sz="1600" dirty="0" smtClean="0">
                <a:solidFill>
                  <a:srgbClr val="666666"/>
                </a:solidFill>
                <a:latin typeface="Gill Sans MT" charset="0"/>
              </a:rPr>
              <a:t>Sportarts SMC </a:t>
            </a:r>
            <a:r>
              <a:rPr lang="nl-NL" sz="1600" dirty="0" err="1" smtClean="0">
                <a:solidFill>
                  <a:srgbClr val="666666"/>
                </a:solidFill>
                <a:latin typeface="Gill Sans MT" charset="0"/>
              </a:rPr>
              <a:t>Papendal</a:t>
            </a:r>
            <a:endParaRPr lang="nl-NL" sz="1600" dirty="0">
              <a:solidFill>
                <a:srgbClr val="666666"/>
              </a:solidFill>
              <a:latin typeface="Gill Sans M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3808" y="3105835"/>
            <a:ext cx="4014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charset="0"/>
              <a:buNone/>
            </a:pPr>
            <a:endParaRPr lang="nl-NL" dirty="0">
              <a:latin typeface="Gill Sans M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Sportsman’s hernia</a:t>
            </a:r>
            <a:endParaRPr lang="en-US" dirty="0"/>
          </a:p>
        </p:txBody>
      </p:sp>
      <p:pic>
        <p:nvPicPr>
          <p:cNvPr id="5" name="Content Placeholder 4" descr="Schermafbeelding 2015-04-12 om 21.39.16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310" t="-3814" r="-8659" b="-4197"/>
          <a:stretch/>
        </p:blipFill>
        <p:spPr>
          <a:xfrm>
            <a:off x="1043608" y="1916832"/>
            <a:ext cx="6480720" cy="4297670"/>
          </a:xfrm>
        </p:spPr>
      </p:pic>
    </p:spTree>
    <p:extLst>
      <p:ext uri="{BB962C8B-B14F-4D97-AF65-F5344CB8AC3E}">
        <p14:creationId xmlns:p14="http://schemas.microsoft.com/office/powerpoint/2010/main" xmlns="" val="179699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Gill Sans MT" charset="0"/>
              </a:rPr>
              <a:t>Casus 2, 19 jarige danseres</a:t>
            </a:r>
          </a:p>
        </p:txBody>
      </p:sp>
      <p:sp>
        <p:nvSpPr>
          <p:cNvPr id="102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Gill Sans MT" charset="0"/>
              </a:rPr>
              <a:t>Liesklachten </a:t>
            </a:r>
            <a:r>
              <a:rPr lang="nl-NL" dirty="0" err="1">
                <a:latin typeface="Gill Sans MT" charset="0"/>
              </a:rPr>
              <a:t>bdz</a:t>
            </a:r>
            <a:endParaRPr lang="nl-NL" dirty="0">
              <a:latin typeface="Gill Sans MT" charset="0"/>
            </a:endParaRPr>
          </a:p>
          <a:p>
            <a:r>
              <a:rPr lang="nl-NL" dirty="0">
                <a:latin typeface="Gill Sans MT" charset="0"/>
              </a:rPr>
              <a:t>Zitten en lopen ook pijnlijk</a:t>
            </a:r>
          </a:p>
          <a:p>
            <a:r>
              <a:rPr lang="nl-NL" dirty="0">
                <a:latin typeface="Gill Sans MT" charset="0"/>
              </a:rPr>
              <a:t>Slotklacht m.n. bij strekbeweging</a:t>
            </a:r>
          </a:p>
          <a:p>
            <a:r>
              <a:rPr lang="nl-NL" dirty="0">
                <a:latin typeface="Gill Sans MT" charset="0"/>
              </a:rPr>
              <a:t>Ruime heupfunctie</a:t>
            </a:r>
          </a:p>
          <a:p>
            <a:r>
              <a:rPr lang="nl-NL" dirty="0">
                <a:latin typeface="Gill Sans MT" charset="0"/>
              </a:rPr>
              <a:t>Positieve / pijnlijke FADDIR</a:t>
            </a:r>
          </a:p>
          <a:p>
            <a:r>
              <a:rPr lang="nl-NL" dirty="0">
                <a:latin typeface="Gill Sans MT" charset="0"/>
              </a:rPr>
              <a:t>MR-artrogram: </a:t>
            </a:r>
            <a:r>
              <a:rPr lang="nl-NL" dirty="0" err="1">
                <a:latin typeface="Gill Sans MT" charset="0"/>
              </a:rPr>
              <a:t>labrumlesie</a:t>
            </a:r>
            <a:r>
              <a:rPr lang="nl-NL" dirty="0">
                <a:latin typeface="Gill Sans MT" charset="0"/>
              </a:rPr>
              <a:t> beide heup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Faber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28800"/>
            <a:ext cx="5072608" cy="34563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</a:t>
            </a:r>
            <a:r>
              <a:rPr lang="nl-NL" dirty="0" err="1" smtClean="0"/>
              <a:t>ositief</a:t>
            </a:r>
            <a:r>
              <a:rPr lang="nl-NL" dirty="0" smtClean="0"/>
              <a:t>: herkenbare pijn 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nl-NL" dirty="0" err="1" smtClean="0"/>
              <a:t>eperkte</a:t>
            </a:r>
            <a:r>
              <a:rPr lang="nl-NL" dirty="0" smtClean="0"/>
              <a:t> ROM</a:t>
            </a:r>
          </a:p>
          <a:p>
            <a:pPr marL="0" indent="0">
              <a:buNone/>
            </a:pPr>
            <a:r>
              <a:rPr lang="nl-NL" dirty="0" smtClean="0"/>
              <a:t>Verdenking: intra-articulair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en-US" dirty="0"/>
          </a:p>
        </p:txBody>
      </p:sp>
      <p:pic>
        <p:nvPicPr>
          <p:cNvPr id="4" name="Picture 3" descr="Fab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573016"/>
            <a:ext cx="2880320" cy="20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358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FADDIR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1752826" cy="2664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1422" y="3244334"/>
            <a:ext cx="55790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666666"/>
                </a:solidFill>
              </a:rPr>
              <a:t>P</a:t>
            </a:r>
            <a:r>
              <a:rPr lang="nl-NL" sz="3200" dirty="0" err="1">
                <a:solidFill>
                  <a:srgbClr val="666666"/>
                </a:solidFill>
              </a:rPr>
              <a:t>ositief</a:t>
            </a:r>
            <a:r>
              <a:rPr lang="nl-NL" sz="3200" dirty="0">
                <a:solidFill>
                  <a:srgbClr val="666666"/>
                </a:solidFill>
              </a:rPr>
              <a:t>: herkenbare </a:t>
            </a:r>
            <a:r>
              <a:rPr lang="nl-NL" sz="3200" dirty="0" smtClean="0">
                <a:solidFill>
                  <a:srgbClr val="666666"/>
                </a:solidFill>
              </a:rPr>
              <a:t>pijn</a:t>
            </a:r>
          </a:p>
          <a:p>
            <a:pPr marL="0" indent="0">
              <a:buNone/>
            </a:pPr>
            <a:r>
              <a:rPr lang="nl-NL" sz="3200" dirty="0" smtClean="0">
                <a:solidFill>
                  <a:srgbClr val="666666"/>
                </a:solidFill>
              </a:rPr>
              <a:t>Aanwijzing FAI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666666"/>
                </a:solidFill>
              </a:rPr>
              <a:t>B</a:t>
            </a:r>
            <a:r>
              <a:rPr lang="nl-NL" sz="3200" dirty="0" err="1" smtClean="0">
                <a:solidFill>
                  <a:srgbClr val="666666"/>
                </a:solidFill>
              </a:rPr>
              <a:t>eiden</a:t>
            </a:r>
            <a:r>
              <a:rPr lang="nl-NL" sz="3200" dirty="0" smtClean="0">
                <a:solidFill>
                  <a:srgbClr val="666666"/>
                </a:solidFill>
              </a:rPr>
              <a:t> negatief: geen intra-articulair letsel</a:t>
            </a:r>
            <a:endParaRPr lang="nl-NL" sz="32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23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FABER &amp; FADDIR</a:t>
            </a:r>
            <a:endParaRPr lang="en-US" dirty="0"/>
          </a:p>
        </p:txBody>
      </p:sp>
      <p:pic>
        <p:nvPicPr>
          <p:cNvPr id="5" name="FABER FADIR Tests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47664" y="1916832"/>
            <a:ext cx="5322887" cy="3992563"/>
          </a:xfrm>
        </p:spPr>
      </p:pic>
    </p:spTree>
    <p:extLst>
      <p:ext uri="{BB962C8B-B14F-4D97-AF65-F5344CB8AC3E}">
        <p14:creationId xmlns:p14="http://schemas.microsoft.com/office/powerpoint/2010/main" xmlns="" val="33376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Femoro</a:t>
            </a:r>
            <a:r>
              <a:rPr lang="en-US" dirty="0" smtClean="0"/>
              <a:t> </a:t>
            </a:r>
            <a:r>
              <a:rPr lang="en-US" dirty="0" err="1" smtClean="0"/>
              <a:t>acetabular</a:t>
            </a:r>
            <a:r>
              <a:rPr lang="en-US" dirty="0" smtClean="0"/>
              <a:t> impingement (FAI) en / of labrum </a:t>
            </a:r>
            <a:r>
              <a:rPr lang="en-US" dirty="0" err="1" smtClean="0"/>
              <a:t>letsel</a:t>
            </a:r>
            <a:endParaRPr lang="en-US" dirty="0"/>
          </a:p>
        </p:txBody>
      </p:sp>
      <p:pic>
        <p:nvPicPr>
          <p:cNvPr id="5" name="Picture 5" descr="CA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2880320" cy="2232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Pinc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285522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9720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Gill Sans MT" charset="0"/>
              </a:rPr>
              <a:t>Vervolg casus 2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Gill Sans MT" charset="0"/>
              </a:rPr>
              <a:t>Operatief </a:t>
            </a:r>
            <a:r>
              <a:rPr lang="nl-NL" dirty="0" err="1">
                <a:latin typeface="Gill Sans MT" charset="0"/>
              </a:rPr>
              <a:t>labrum</a:t>
            </a:r>
            <a:r>
              <a:rPr lang="nl-NL" dirty="0">
                <a:latin typeface="Gill Sans MT" charset="0"/>
              </a:rPr>
              <a:t> </a:t>
            </a:r>
            <a:r>
              <a:rPr lang="nl-NL" dirty="0" smtClean="0">
                <a:latin typeface="Gill Sans MT" charset="0"/>
              </a:rPr>
              <a:t>gehecht (**)</a:t>
            </a:r>
            <a:endParaRPr lang="nl-NL" dirty="0">
              <a:latin typeface="Gill Sans MT" charset="0"/>
            </a:endParaRPr>
          </a:p>
          <a:p>
            <a:r>
              <a:rPr lang="nl-NL" dirty="0">
                <a:latin typeface="Gill Sans MT" charset="0"/>
              </a:rPr>
              <a:t>Vanwege hoge kans op recidief besloten </a:t>
            </a:r>
            <a:r>
              <a:rPr lang="nl-NL" dirty="0" smtClean="0">
                <a:latin typeface="Gill Sans MT" charset="0"/>
              </a:rPr>
              <a:t>belasting aan te passen i.o.m. sportarts</a:t>
            </a:r>
            <a:endParaRPr lang="nl-NL" dirty="0">
              <a:latin typeface="Gill Sans MT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uitgebreide</a:t>
            </a:r>
            <a:r>
              <a:rPr lang="en-US" dirty="0" smtClean="0"/>
              <a:t> 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nl-NL" dirty="0" err="1" smtClean="0"/>
              <a:t>ssaal</a:t>
            </a:r>
            <a:endParaRPr lang="nl-NL" dirty="0" smtClean="0"/>
          </a:p>
          <a:p>
            <a:pPr lvl="1"/>
            <a:r>
              <a:rPr lang="en-US" dirty="0" smtClean="0"/>
              <a:t>S</a:t>
            </a:r>
            <a:r>
              <a:rPr lang="nl-NL" dirty="0" err="1" smtClean="0"/>
              <a:t>tress</a:t>
            </a:r>
            <a:r>
              <a:rPr lang="nl-NL" dirty="0" smtClean="0"/>
              <a:t># </a:t>
            </a:r>
            <a:r>
              <a:rPr lang="nl-NL" dirty="0" err="1" smtClean="0"/>
              <a:t>collum</a:t>
            </a:r>
            <a:r>
              <a:rPr lang="nl-NL" dirty="0" smtClean="0"/>
              <a:t> </a:t>
            </a:r>
            <a:r>
              <a:rPr lang="nl-NL" dirty="0" err="1" smtClean="0"/>
              <a:t>femoris</a:t>
            </a:r>
            <a:endParaRPr lang="nl-NL" dirty="0"/>
          </a:p>
          <a:p>
            <a:pPr lvl="1"/>
            <a:r>
              <a:rPr lang="en-US" dirty="0" smtClean="0"/>
              <a:t>A</a:t>
            </a:r>
            <a:r>
              <a:rPr lang="nl-NL" dirty="0" err="1" smtClean="0"/>
              <a:t>vulsie</a:t>
            </a:r>
            <a:r>
              <a:rPr lang="nl-NL" dirty="0" smtClean="0"/>
              <a:t>#</a:t>
            </a:r>
          </a:p>
          <a:p>
            <a:pPr lvl="1"/>
            <a:r>
              <a:rPr lang="en-US" dirty="0" smtClean="0"/>
              <a:t>O</a:t>
            </a:r>
            <a:r>
              <a:rPr lang="nl-NL" dirty="0" err="1" smtClean="0"/>
              <a:t>steitis</a:t>
            </a:r>
            <a:r>
              <a:rPr lang="nl-NL" dirty="0" smtClean="0"/>
              <a:t> pubis</a:t>
            </a:r>
          </a:p>
          <a:p>
            <a:pPr lvl="1"/>
            <a:r>
              <a:rPr lang="nl-NL" dirty="0" err="1" smtClean="0"/>
              <a:t>Femoro</a:t>
            </a:r>
            <a:r>
              <a:rPr lang="nl-NL" dirty="0" smtClean="0"/>
              <a:t> </a:t>
            </a:r>
            <a:r>
              <a:rPr lang="en-US" dirty="0" smtClean="0"/>
              <a:t>–</a:t>
            </a:r>
            <a:r>
              <a:rPr lang="nl-NL" dirty="0"/>
              <a:t> </a:t>
            </a:r>
            <a:r>
              <a:rPr lang="nl-NL" dirty="0" err="1" smtClean="0"/>
              <a:t>acetabular</a:t>
            </a:r>
            <a:r>
              <a:rPr lang="nl-NL" dirty="0" smtClean="0"/>
              <a:t> </a:t>
            </a:r>
            <a:r>
              <a:rPr lang="nl-NL" dirty="0" err="1" smtClean="0"/>
              <a:t>impingement</a:t>
            </a:r>
            <a:r>
              <a:rPr lang="nl-NL" dirty="0" smtClean="0"/>
              <a:t> </a:t>
            </a:r>
          </a:p>
          <a:p>
            <a:pPr lvl="1"/>
            <a:r>
              <a:rPr lang="en-US" dirty="0" smtClean="0"/>
              <a:t>C</a:t>
            </a:r>
            <a:r>
              <a:rPr lang="nl-NL" dirty="0" err="1" smtClean="0"/>
              <a:t>oxartrose</a:t>
            </a:r>
            <a:endParaRPr lang="nl-NL" dirty="0" smtClean="0"/>
          </a:p>
          <a:p>
            <a:pPr lvl="1"/>
            <a:r>
              <a:rPr lang="nl-NL" dirty="0" err="1"/>
              <a:t>coxitis</a:t>
            </a:r>
            <a:r>
              <a:rPr lang="nl-NL" dirty="0"/>
              <a:t> </a:t>
            </a:r>
            <a:r>
              <a:rPr lang="nl-NL" dirty="0" err="1" smtClean="0"/>
              <a:t>fugax</a:t>
            </a:r>
            <a:r>
              <a:rPr lang="nl-NL" dirty="0" smtClean="0"/>
              <a:t>, M. Perthes, epifysiolyse</a:t>
            </a:r>
          </a:p>
        </p:txBody>
      </p:sp>
    </p:spTree>
    <p:extLst>
      <p:ext uri="{BB962C8B-B14F-4D97-AF65-F5344CB8AC3E}">
        <p14:creationId xmlns:p14="http://schemas.microsoft.com/office/powerpoint/2010/main" xmlns="" val="890139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uitgebreide</a:t>
            </a:r>
            <a:r>
              <a:rPr lang="en-US" dirty="0"/>
              <a:t> </a:t>
            </a:r>
            <a:r>
              <a:rPr lang="en-US" dirty="0" smtClean="0"/>
              <a:t>DD (</a:t>
            </a:r>
            <a:r>
              <a:rPr lang="en-US" dirty="0" err="1" smtClean="0"/>
              <a:t>vervolg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Myogeen</a:t>
            </a:r>
            <a:r>
              <a:rPr lang="en-US" dirty="0" smtClean="0"/>
              <a:t> of </a:t>
            </a:r>
            <a:r>
              <a:rPr lang="en-US" dirty="0" err="1" smtClean="0"/>
              <a:t>tendinogeen</a:t>
            </a:r>
            <a:endParaRPr lang="en-US" dirty="0"/>
          </a:p>
          <a:p>
            <a:pPr lvl="1"/>
            <a:r>
              <a:rPr lang="en-US" dirty="0" err="1" smtClean="0"/>
              <a:t>Spierscheur</a:t>
            </a:r>
            <a:r>
              <a:rPr lang="en-US" dirty="0" smtClean="0"/>
              <a:t> of </a:t>
            </a:r>
            <a:r>
              <a:rPr lang="en-US" dirty="0" err="1" smtClean="0"/>
              <a:t>verrekking</a:t>
            </a:r>
            <a:endParaRPr lang="en-US" dirty="0" smtClean="0"/>
          </a:p>
          <a:p>
            <a:pPr lvl="1"/>
            <a:r>
              <a:rPr lang="en-US" dirty="0" err="1" smtClean="0"/>
              <a:t>Tendinopathie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Sportsman’s hernia</a:t>
            </a:r>
          </a:p>
          <a:p>
            <a:pPr lvl="1"/>
            <a:r>
              <a:rPr lang="en-US" dirty="0" smtClean="0"/>
              <a:t>Snapping hip</a:t>
            </a:r>
          </a:p>
          <a:p>
            <a:pPr lvl="1"/>
            <a:r>
              <a:rPr lang="en-US" dirty="0" smtClean="0"/>
              <a:t>bursitis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845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uitgebreide</a:t>
            </a:r>
            <a:r>
              <a:rPr lang="en-US" dirty="0"/>
              <a:t> DD (</a:t>
            </a:r>
            <a:r>
              <a:rPr lang="en-US" dirty="0" err="1"/>
              <a:t>vervolg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0808"/>
            <a:ext cx="7315200" cy="4425355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nl-NL" dirty="0" err="1" smtClean="0"/>
              <a:t>eurogeen</a:t>
            </a:r>
            <a:endParaRPr lang="nl-NL" dirty="0" smtClean="0"/>
          </a:p>
          <a:p>
            <a:pPr lvl="1"/>
            <a:r>
              <a:rPr lang="nl-NL" dirty="0" smtClean="0"/>
              <a:t>HNP met compressie L1-2</a:t>
            </a:r>
          </a:p>
          <a:p>
            <a:pPr lvl="1"/>
            <a:r>
              <a:rPr lang="en-US" dirty="0" smtClean="0"/>
              <a:t>N</a:t>
            </a:r>
            <a:r>
              <a:rPr lang="nl-NL" dirty="0" err="1" smtClean="0"/>
              <a:t>europathie</a:t>
            </a:r>
            <a:r>
              <a:rPr lang="nl-NL" dirty="0" smtClean="0"/>
              <a:t> n. </a:t>
            </a:r>
            <a:r>
              <a:rPr lang="en-US" dirty="0" smtClean="0"/>
              <a:t>I</a:t>
            </a:r>
            <a:r>
              <a:rPr lang="nl-NL" dirty="0" err="1" smtClean="0"/>
              <a:t>liohypogastricus</a:t>
            </a:r>
            <a:r>
              <a:rPr lang="nl-NL" dirty="0" smtClean="0"/>
              <a:t>, n. </a:t>
            </a:r>
            <a:r>
              <a:rPr lang="en-US" dirty="0" smtClean="0"/>
              <a:t>I</a:t>
            </a:r>
            <a:r>
              <a:rPr lang="nl-NL" dirty="0" err="1" smtClean="0"/>
              <a:t>nguinalis</a:t>
            </a:r>
            <a:r>
              <a:rPr lang="nl-NL" dirty="0" smtClean="0"/>
              <a:t> of n. </a:t>
            </a:r>
            <a:r>
              <a:rPr lang="en-US" dirty="0" smtClean="0"/>
              <a:t>G</a:t>
            </a:r>
            <a:r>
              <a:rPr lang="nl-NL" dirty="0" err="1" smtClean="0"/>
              <a:t>enitofemoralis</a:t>
            </a:r>
            <a:endParaRPr lang="nl-NL" dirty="0" smtClean="0"/>
          </a:p>
          <a:p>
            <a:pPr lvl="1"/>
            <a:r>
              <a:rPr lang="en-US" dirty="0" smtClean="0"/>
              <a:t>M</a:t>
            </a:r>
            <a:r>
              <a:rPr lang="nl-NL" dirty="0" err="1" smtClean="0"/>
              <a:t>eralgia</a:t>
            </a:r>
            <a:r>
              <a:rPr lang="nl-NL" dirty="0" smtClean="0"/>
              <a:t> </a:t>
            </a:r>
            <a:r>
              <a:rPr lang="nl-NL" dirty="0" err="1" smtClean="0"/>
              <a:t>paresthetica</a:t>
            </a:r>
            <a:endParaRPr lang="nl-NL" dirty="0"/>
          </a:p>
          <a:p>
            <a:r>
              <a:rPr lang="en-US" dirty="0"/>
              <a:t>U</a:t>
            </a:r>
            <a:r>
              <a:rPr lang="nl-NL" dirty="0" err="1"/>
              <a:t>rogentitaal</a:t>
            </a:r>
            <a:r>
              <a:rPr lang="nl-NL" dirty="0"/>
              <a:t> </a:t>
            </a:r>
            <a:endParaRPr lang="nl-NL" dirty="0" smtClean="0"/>
          </a:p>
          <a:p>
            <a:pPr lvl="1"/>
            <a:r>
              <a:rPr lang="nl-NL" dirty="0" smtClean="0"/>
              <a:t>liesbreuk</a:t>
            </a:r>
          </a:p>
          <a:p>
            <a:pPr lvl="1"/>
            <a:r>
              <a:rPr lang="en-US" dirty="0" smtClean="0"/>
              <a:t>C</a:t>
            </a:r>
            <a:r>
              <a:rPr lang="nl-NL" dirty="0" err="1" smtClean="0"/>
              <a:t>ystitis</a:t>
            </a:r>
            <a:endParaRPr lang="nl-NL" dirty="0" smtClean="0"/>
          </a:p>
          <a:p>
            <a:pPr lvl="1"/>
            <a:r>
              <a:rPr lang="en-US" dirty="0" smtClean="0"/>
              <a:t>E</a:t>
            </a:r>
            <a:r>
              <a:rPr lang="nl-NL" dirty="0" err="1" smtClean="0"/>
              <a:t>ndometriose</a:t>
            </a:r>
            <a:r>
              <a:rPr lang="nl-NL" dirty="0" smtClean="0"/>
              <a:t> en ovariumcyste</a:t>
            </a:r>
            <a:endParaRPr lang="nl-NL" dirty="0"/>
          </a:p>
          <a:p>
            <a:r>
              <a:rPr lang="nl-NL" dirty="0"/>
              <a:t>Overig (o.a. </a:t>
            </a:r>
            <a:r>
              <a:rPr lang="en-US" dirty="0"/>
              <a:t>L</a:t>
            </a:r>
            <a:r>
              <a:rPr lang="nl-NL" dirty="0" err="1"/>
              <a:t>ymfadenitis</a:t>
            </a:r>
            <a:r>
              <a:rPr lang="nl-NL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907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Gill Sans MT" charset="0"/>
              </a:rPr>
              <a:t>inhoud</a:t>
            </a:r>
            <a:endParaRPr lang="en-US">
              <a:latin typeface="Gill Sans MT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Gill Sans MT" charset="0"/>
              </a:rPr>
              <a:t>Take home </a:t>
            </a:r>
            <a:r>
              <a:rPr lang="nl-NL" dirty="0" err="1">
                <a:latin typeface="Gill Sans MT" charset="0"/>
              </a:rPr>
              <a:t>message</a:t>
            </a:r>
            <a:endParaRPr lang="nl-NL" dirty="0">
              <a:latin typeface="Gill Sans MT" charset="0"/>
            </a:endParaRPr>
          </a:p>
          <a:p>
            <a:pPr eaLnBrk="1" hangingPunct="1"/>
            <a:r>
              <a:rPr lang="nl-NL" dirty="0" smtClean="0">
                <a:latin typeface="Gill Sans MT" charset="0"/>
              </a:rPr>
              <a:t>Inleiding</a:t>
            </a:r>
            <a:endParaRPr lang="nl-NL" dirty="0">
              <a:latin typeface="Gill Sans MT" charset="0"/>
            </a:endParaRPr>
          </a:p>
          <a:p>
            <a:pPr eaLnBrk="1" hangingPunct="1"/>
            <a:r>
              <a:rPr lang="nl-NL" dirty="0" smtClean="0">
                <a:latin typeface="Gill Sans MT" charset="0"/>
              </a:rPr>
              <a:t>Casuïstiek</a:t>
            </a:r>
            <a:endParaRPr lang="nl-NL" dirty="0">
              <a:latin typeface="Gill Sans MT" charset="0"/>
            </a:endParaRPr>
          </a:p>
          <a:p>
            <a:pPr eaLnBrk="1" hangingPunct="1"/>
            <a:r>
              <a:rPr lang="nl-NL" dirty="0">
                <a:latin typeface="Gill Sans MT" charset="0"/>
              </a:rPr>
              <a:t>Differentiaal </a:t>
            </a:r>
            <a:r>
              <a:rPr lang="nl-NL" dirty="0" smtClean="0">
                <a:latin typeface="Gill Sans MT" charset="0"/>
              </a:rPr>
              <a:t>diagnose </a:t>
            </a:r>
          </a:p>
          <a:p>
            <a:pPr lvl="1" eaLnBrk="1" hangingPunct="1"/>
            <a:r>
              <a:rPr lang="nl-NL" dirty="0">
                <a:latin typeface="Gill Sans MT" charset="0"/>
              </a:rPr>
              <a:t>Specifieke testen </a:t>
            </a:r>
          </a:p>
          <a:p>
            <a:pPr eaLnBrk="1" hangingPunct="1"/>
            <a:r>
              <a:rPr lang="nl-NL" dirty="0" smtClean="0">
                <a:latin typeface="Gill Sans MT" charset="0"/>
              </a:rPr>
              <a:t>Take </a:t>
            </a:r>
            <a:r>
              <a:rPr lang="nl-NL" dirty="0">
                <a:latin typeface="Gill Sans MT" charset="0"/>
              </a:rPr>
              <a:t>home </a:t>
            </a:r>
            <a:r>
              <a:rPr lang="nl-NL" dirty="0" err="1">
                <a:latin typeface="Gill Sans MT" charset="0"/>
              </a:rPr>
              <a:t>message</a:t>
            </a:r>
            <a:endParaRPr lang="nl-NL" dirty="0">
              <a:latin typeface="Gill Sans MT" charset="0"/>
            </a:endParaRPr>
          </a:p>
          <a:p>
            <a:pPr eaLnBrk="1" hangingPunct="1"/>
            <a:r>
              <a:rPr lang="nl-NL" dirty="0" smtClean="0">
                <a:latin typeface="Gill Sans MT" charset="0"/>
              </a:rPr>
              <a:t>Dus</a:t>
            </a:r>
            <a:r>
              <a:rPr lang="en-US" dirty="0" smtClean="0">
                <a:latin typeface="Gill Sans MT" charset="0"/>
              </a:rPr>
              <a:t>… w</a:t>
            </a:r>
            <a:r>
              <a:rPr lang="nl-NL" dirty="0" err="1" smtClean="0">
                <a:latin typeface="Gill Sans MT" charset="0"/>
              </a:rPr>
              <a:t>anneer</a:t>
            </a:r>
            <a:r>
              <a:rPr lang="nl-NL" dirty="0" smtClean="0">
                <a:latin typeface="Gill Sans MT" charset="0"/>
              </a:rPr>
              <a:t> </a:t>
            </a:r>
            <a:r>
              <a:rPr lang="nl-NL" dirty="0">
                <a:latin typeface="Gill Sans MT" charset="0"/>
              </a:rPr>
              <a:t>verwijzen naar sportarts?</a:t>
            </a:r>
          </a:p>
          <a:p>
            <a:pPr eaLnBrk="1" hangingPunct="1">
              <a:buFont typeface="Arial" charset="0"/>
              <a:buNone/>
            </a:pPr>
            <a:endParaRPr lang="nl-NL" dirty="0">
              <a:latin typeface="Gill Sans MT" charset="0"/>
            </a:endParaRPr>
          </a:p>
          <a:p>
            <a:pPr eaLnBrk="1" hangingPunct="1">
              <a:buFont typeface="Arial" charset="0"/>
              <a:buNone/>
            </a:pPr>
            <a:endParaRPr lang="en-US" dirty="0">
              <a:latin typeface="Gill Sans MT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Wanneer</a:t>
            </a:r>
            <a:r>
              <a:rPr lang="en-US" dirty="0" smtClean="0"/>
              <a:t> </a:t>
            </a:r>
            <a:r>
              <a:rPr lang="en-US" dirty="0" err="1" smtClean="0"/>
              <a:t>verwijzen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sportarts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Via </a:t>
            </a:r>
            <a:r>
              <a:rPr lang="en-US" dirty="0" err="1" smtClean="0"/>
              <a:t>huisarts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orthopeed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sluiten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niks</a:t>
            </a:r>
            <a:r>
              <a:rPr lang="en-US" dirty="0" smtClean="0"/>
              <a:t> </a:t>
            </a:r>
            <a:r>
              <a:rPr lang="en-US" dirty="0" err="1" smtClean="0"/>
              <a:t>gemist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….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Als</a:t>
            </a:r>
            <a:r>
              <a:rPr lang="en-US" dirty="0" smtClean="0"/>
              <a:t> diagnose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/>
              <a:t> </a:t>
            </a:r>
            <a:r>
              <a:rPr lang="en-US" dirty="0" err="1" smtClean="0"/>
              <a:t>rond</a:t>
            </a:r>
            <a:r>
              <a:rPr lang="en-US" dirty="0" smtClean="0"/>
              <a:t> is !!</a:t>
            </a:r>
          </a:p>
          <a:p>
            <a:r>
              <a:rPr lang="en-US" dirty="0" err="1" smtClean="0"/>
              <a:t>Onvoldoende</a:t>
            </a:r>
            <a:r>
              <a:rPr lang="en-US" dirty="0" smtClean="0"/>
              <a:t> effect van </a:t>
            </a:r>
            <a:r>
              <a:rPr lang="en-US" dirty="0" err="1" smtClean="0"/>
              <a:t>behandeling</a:t>
            </a:r>
            <a:endParaRPr lang="en-US" dirty="0" smtClean="0"/>
          </a:p>
          <a:p>
            <a:r>
              <a:rPr lang="en-US" dirty="0" err="1" smtClean="0"/>
              <a:t>Klachten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afnemen</a:t>
            </a:r>
            <a:r>
              <a:rPr lang="en-US" dirty="0" smtClean="0"/>
              <a:t>, maar return to sport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lukt</a:t>
            </a:r>
            <a:endParaRPr lang="en-US" dirty="0" smtClean="0"/>
          </a:p>
          <a:p>
            <a:r>
              <a:rPr lang="en-US" dirty="0" err="1" smtClean="0"/>
              <a:t>Vragen</a:t>
            </a:r>
            <a:r>
              <a:rPr lang="en-US" dirty="0" smtClean="0"/>
              <a:t> over </a:t>
            </a:r>
            <a:r>
              <a:rPr lang="en-US" dirty="0" err="1" smtClean="0"/>
              <a:t>belasting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belastbaarheid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081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Liespijn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brede</a:t>
            </a:r>
            <a:r>
              <a:rPr lang="en-US" dirty="0" smtClean="0"/>
              <a:t> DD</a:t>
            </a:r>
          </a:p>
          <a:p>
            <a:r>
              <a:rPr lang="en-US" dirty="0" smtClean="0"/>
              <a:t>Diagnose </a:t>
            </a:r>
            <a:r>
              <a:rPr lang="en-US" dirty="0" err="1" smtClean="0"/>
              <a:t>adductorentendinopathie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volledig</a:t>
            </a:r>
            <a:r>
              <a:rPr lang="en-US" dirty="0" smtClean="0"/>
              <a:t> of </a:t>
            </a:r>
            <a:r>
              <a:rPr lang="en-US" dirty="0" err="1" smtClean="0"/>
              <a:t>juist</a:t>
            </a:r>
            <a:endParaRPr lang="en-US" dirty="0"/>
          </a:p>
          <a:p>
            <a:r>
              <a:rPr lang="en-US" dirty="0" err="1"/>
              <a:t>B</a:t>
            </a:r>
            <a:r>
              <a:rPr lang="en-US" dirty="0" err="1" smtClean="0"/>
              <a:t>ehandelplan</a:t>
            </a:r>
            <a:r>
              <a:rPr lang="en-US" dirty="0" smtClean="0"/>
              <a:t> </a:t>
            </a:r>
            <a:r>
              <a:rPr lang="en-US" dirty="0" err="1"/>
              <a:t>gericht</a:t>
            </a:r>
            <a:r>
              <a:rPr lang="en-US" dirty="0"/>
              <a:t> op </a:t>
            </a:r>
            <a:r>
              <a:rPr lang="en-US" dirty="0" err="1"/>
              <a:t>specifieke</a:t>
            </a:r>
            <a:r>
              <a:rPr lang="en-US" dirty="0"/>
              <a:t> DIAGNOSE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/>
              <a:t>herstel</a:t>
            </a:r>
            <a:r>
              <a:rPr lang="en-US" dirty="0"/>
              <a:t> </a:t>
            </a:r>
            <a:r>
              <a:rPr lang="en-US" dirty="0" err="1"/>
              <a:t>bespoedigen</a:t>
            </a:r>
            <a:endParaRPr lang="en-US" dirty="0"/>
          </a:p>
          <a:p>
            <a:r>
              <a:rPr lang="en-US" dirty="0"/>
              <a:t>Intra-</a:t>
            </a:r>
            <a:r>
              <a:rPr lang="en-US" dirty="0" err="1"/>
              <a:t>articulair</a:t>
            </a:r>
            <a:r>
              <a:rPr lang="en-US" dirty="0"/>
              <a:t> </a:t>
            </a:r>
            <a:r>
              <a:rPr lang="en-US" dirty="0" err="1"/>
              <a:t>letsel</a:t>
            </a:r>
            <a:r>
              <a:rPr lang="en-US" dirty="0"/>
              <a:t> </a:t>
            </a:r>
            <a:r>
              <a:rPr lang="en-US" dirty="0" err="1"/>
              <a:t>aantonen</a:t>
            </a:r>
            <a:r>
              <a:rPr lang="en-US" dirty="0"/>
              <a:t> / </a:t>
            </a:r>
            <a:r>
              <a:rPr lang="en-US" dirty="0" err="1"/>
              <a:t>uitsluiten</a:t>
            </a:r>
            <a:r>
              <a:rPr lang="en-US" dirty="0"/>
              <a:t> FADDIR en FABER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45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76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Liespijn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brede</a:t>
            </a:r>
            <a:r>
              <a:rPr lang="en-US" dirty="0" smtClean="0"/>
              <a:t> DD</a:t>
            </a:r>
          </a:p>
          <a:p>
            <a:r>
              <a:rPr lang="en-US" dirty="0" smtClean="0"/>
              <a:t>Diagnose </a:t>
            </a:r>
            <a:r>
              <a:rPr lang="en-US" dirty="0" err="1" smtClean="0"/>
              <a:t>adductorentendinopathie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volledig</a:t>
            </a:r>
            <a:r>
              <a:rPr lang="en-US" dirty="0" smtClean="0"/>
              <a:t> of </a:t>
            </a:r>
            <a:r>
              <a:rPr lang="en-US" dirty="0" err="1" smtClean="0"/>
              <a:t>juist</a:t>
            </a:r>
            <a:endParaRPr lang="en-US" dirty="0"/>
          </a:p>
          <a:p>
            <a:r>
              <a:rPr lang="en-US" dirty="0" err="1"/>
              <a:t>B</a:t>
            </a:r>
            <a:r>
              <a:rPr lang="en-US" dirty="0" err="1" smtClean="0"/>
              <a:t>ehandelplan</a:t>
            </a:r>
            <a:r>
              <a:rPr lang="en-US" dirty="0" smtClean="0"/>
              <a:t> </a:t>
            </a:r>
            <a:r>
              <a:rPr lang="en-US" dirty="0" err="1"/>
              <a:t>gericht</a:t>
            </a:r>
            <a:r>
              <a:rPr lang="en-US" dirty="0"/>
              <a:t> op </a:t>
            </a:r>
            <a:r>
              <a:rPr lang="en-US" dirty="0" err="1"/>
              <a:t>specifieke</a:t>
            </a:r>
            <a:r>
              <a:rPr lang="en-US" dirty="0"/>
              <a:t> DIAGNOSE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/>
              <a:t>herstel</a:t>
            </a:r>
            <a:r>
              <a:rPr lang="en-US" dirty="0"/>
              <a:t> </a:t>
            </a:r>
            <a:r>
              <a:rPr lang="en-US" dirty="0" err="1"/>
              <a:t>bespoedigen</a:t>
            </a:r>
            <a:endParaRPr lang="en-US" dirty="0"/>
          </a:p>
          <a:p>
            <a:r>
              <a:rPr lang="en-US" dirty="0"/>
              <a:t>Intra-</a:t>
            </a:r>
            <a:r>
              <a:rPr lang="en-US" dirty="0" err="1"/>
              <a:t>articulair</a:t>
            </a:r>
            <a:r>
              <a:rPr lang="en-US" dirty="0"/>
              <a:t> </a:t>
            </a:r>
            <a:r>
              <a:rPr lang="en-US" dirty="0" err="1"/>
              <a:t>letsel</a:t>
            </a:r>
            <a:r>
              <a:rPr lang="en-US" dirty="0"/>
              <a:t> </a:t>
            </a:r>
            <a:r>
              <a:rPr lang="en-US" dirty="0" err="1"/>
              <a:t>aantonen</a:t>
            </a:r>
            <a:r>
              <a:rPr lang="en-US" dirty="0"/>
              <a:t> / </a:t>
            </a:r>
            <a:r>
              <a:rPr lang="en-US" dirty="0" err="1"/>
              <a:t>uitsluiten</a:t>
            </a:r>
            <a:r>
              <a:rPr lang="en-US" dirty="0"/>
              <a:t> FADDIR en FABER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859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Gill Sans MT" charset="0"/>
              </a:rPr>
              <a:t>Inleiding – epidemiologie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sz="3000" dirty="0">
                <a:latin typeface="Gill Sans MT" charset="0"/>
              </a:rPr>
              <a:t>Jaarlijks 1,6 </a:t>
            </a:r>
            <a:r>
              <a:rPr lang="nl-NL" sz="3000" dirty="0" err="1" smtClean="0">
                <a:latin typeface="Gill Sans MT" charset="0"/>
              </a:rPr>
              <a:t>milj</a:t>
            </a:r>
            <a:r>
              <a:rPr lang="nl-NL" sz="3000" dirty="0" smtClean="0">
                <a:latin typeface="Gill Sans MT" charset="0"/>
              </a:rPr>
              <a:t>. </a:t>
            </a:r>
            <a:r>
              <a:rPr lang="nl-NL" sz="3000" dirty="0">
                <a:latin typeface="Gill Sans MT" charset="0"/>
              </a:rPr>
              <a:t>behandelde </a:t>
            </a:r>
            <a:r>
              <a:rPr lang="nl-NL" sz="3000" dirty="0" smtClean="0">
                <a:latin typeface="Gill Sans MT" charset="0"/>
              </a:rPr>
              <a:t>sportblessures </a:t>
            </a:r>
            <a:r>
              <a:rPr lang="nl-NL" sz="2000" dirty="0" smtClean="0">
                <a:latin typeface="Gill Sans MT" charset="0"/>
              </a:rPr>
              <a:t>(</a:t>
            </a:r>
            <a:r>
              <a:rPr lang="nl-NL" sz="2000" dirty="0">
                <a:latin typeface="Gill Sans MT" charset="0"/>
              </a:rPr>
              <a:t>RIVM 2013)</a:t>
            </a:r>
          </a:p>
          <a:p>
            <a:pPr eaLnBrk="1" hangingPunct="1"/>
            <a:endParaRPr lang="nl-NL" sz="3000" dirty="0" smtClean="0">
              <a:latin typeface="Gill Sans MT" charset="0"/>
            </a:endParaRPr>
          </a:p>
          <a:p>
            <a:pPr eaLnBrk="1" hangingPunct="1"/>
            <a:r>
              <a:rPr lang="nl-NL" sz="3000" dirty="0" smtClean="0">
                <a:latin typeface="Gill Sans MT" charset="0"/>
              </a:rPr>
              <a:t>2</a:t>
            </a:r>
            <a:r>
              <a:rPr lang="nl-NL" sz="3000" dirty="0">
                <a:latin typeface="Gill Sans MT" charset="0"/>
              </a:rPr>
              <a:t>-5% van alle sport gerelateerde pijnklachten is </a:t>
            </a:r>
            <a:r>
              <a:rPr lang="nl-NL" sz="3000" dirty="0" err="1">
                <a:latin typeface="Gill Sans MT" charset="0"/>
              </a:rPr>
              <a:t>liespijn</a:t>
            </a:r>
            <a:r>
              <a:rPr lang="nl-NL" sz="3000" dirty="0">
                <a:latin typeface="Gill Sans MT" charset="0"/>
              </a:rPr>
              <a:t>, bij professionele voetballers 18% </a:t>
            </a:r>
            <a:r>
              <a:rPr lang="nl-NL" sz="2000" dirty="0">
                <a:latin typeface="Gill Sans MT" charset="0"/>
              </a:rPr>
              <a:t>(</a:t>
            </a:r>
            <a:r>
              <a:rPr lang="nl-NL" sz="2000" dirty="0" err="1">
                <a:latin typeface="Gill Sans MT" charset="0"/>
              </a:rPr>
              <a:t>Holmich</a:t>
            </a:r>
            <a:r>
              <a:rPr lang="nl-NL" sz="2000" dirty="0">
                <a:latin typeface="Gill Sans MT" charset="0"/>
              </a:rPr>
              <a:t>, Br J </a:t>
            </a:r>
            <a:r>
              <a:rPr lang="nl-NL" sz="2000" dirty="0" err="1">
                <a:latin typeface="Gill Sans MT" charset="0"/>
              </a:rPr>
              <a:t>Sports</a:t>
            </a:r>
            <a:r>
              <a:rPr lang="nl-NL" sz="2000" dirty="0">
                <a:latin typeface="Gill Sans MT" charset="0"/>
              </a:rPr>
              <a:t> </a:t>
            </a:r>
            <a:r>
              <a:rPr lang="nl-NL" sz="2000" dirty="0" err="1">
                <a:latin typeface="Gill Sans MT" charset="0"/>
              </a:rPr>
              <a:t>Med</a:t>
            </a:r>
            <a:r>
              <a:rPr lang="nl-NL" sz="2000" dirty="0">
                <a:latin typeface="Gill Sans MT" charset="0"/>
              </a:rPr>
              <a:t>. 2007)</a:t>
            </a:r>
          </a:p>
          <a:p>
            <a:pPr eaLnBrk="1" hangingPunct="1"/>
            <a:endParaRPr lang="nl-NL" sz="3000" dirty="0">
              <a:latin typeface="Gill Sans MT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Gill Sans MT" charset="0"/>
              </a:rPr>
              <a:t>Inleiding </a:t>
            </a:r>
            <a:r>
              <a:rPr lang="en-US" dirty="0" smtClean="0">
                <a:latin typeface="Gill Sans MT" charset="0"/>
              </a:rPr>
              <a:t>–</a:t>
            </a:r>
            <a:r>
              <a:rPr lang="nl-NL" dirty="0" smtClean="0">
                <a:latin typeface="Gill Sans MT" charset="0"/>
              </a:rPr>
              <a:t> deel 2 </a:t>
            </a:r>
            <a:endParaRPr lang="nl-NL" dirty="0">
              <a:latin typeface="Gill Sans MT" charset="0"/>
            </a:endParaRP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Gill Sans MT" charset="0"/>
              </a:rPr>
              <a:t>Meest gestelde diagnose ‘adductoren </a:t>
            </a:r>
            <a:r>
              <a:rPr lang="nl-NL" dirty="0" err="1">
                <a:latin typeface="Gill Sans MT" charset="0"/>
              </a:rPr>
              <a:t>tendinopathie</a:t>
            </a:r>
            <a:r>
              <a:rPr lang="nl-NL" dirty="0">
                <a:latin typeface="Gill Sans MT" charset="0"/>
              </a:rPr>
              <a:t>’</a:t>
            </a:r>
          </a:p>
          <a:p>
            <a:pPr eaLnBrk="1" hangingPunct="1"/>
            <a:r>
              <a:rPr lang="nl-NL" dirty="0">
                <a:latin typeface="Gill Sans MT" charset="0"/>
              </a:rPr>
              <a:t>Bij 57% van de liesklachten spelen de adductoren een rol </a:t>
            </a:r>
            <a:r>
              <a:rPr lang="nl-NL" sz="2000" dirty="0">
                <a:latin typeface="Gill Sans MT" charset="0"/>
              </a:rPr>
              <a:t>(</a:t>
            </a:r>
            <a:r>
              <a:rPr lang="nl-NL" sz="2000" dirty="0" err="1">
                <a:latin typeface="Gill Sans MT" charset="0"/>
              </a:rPr>
              <a:t>Barrack</a:t>
            </a:r>
            <a:r>
              <a:rPr lang="nl-NL" sz="2000" dirty="0">
                <a:latin typeface="Gill Sans MT" charset="0"/>
              </a:rPr>
              <a:t> et al, Am J </a:t>
            </a:r>
            <a:r>
              <a:rPr lang="nl-NL" sz="2000" dirty="0" err="1">
                <a:latin typeface="Gill Sans MT" charset="0"/>
              </a:rPr>
              <a:t>Sports</a:t>
            </a:r>
            <a:r>
              <a:rPr lang="nl-NL" sz="2000" dirty="0">
                <a:latin typeface="Gill Sans MT" charset="0"/>
              </a:rPr>
              <a:t> </a:t>
            </a:r>
            <a:r>
              <a:rPr lang="nl-NL" sz="2000" dirty="0" err="1">
                <a:latin typeface="Gill Sans MT" charset="0"/>
              </a:rPr>
              <a:t>Med</a:t>
            </a:r>
            <a:r>
              <a:rPr lang="nl-NL" sz="2000" dirty="0">
                <a:latin typeface="Gill Sans MT" charset="0"/>
              </a:rPr>
              <a:t>. 2014)</a:t>
            </a:r>
          </a:p>
          <a:p>
            <a:pPr eaLnBrk="1" hangingPunct="1"/>
            <a:r>
              <a:rPr lang="nl-NL" dirty="0" smtClean="0">
                <a:latin typeface="Gill Sans MT" charset="0"/>
              </a:rPr>
              <a:t>ECHTER </a:t>
            </a:r>
            <a:r>
              <a:rPr lang="nl-NL" dirty="0">
                <a:latin typeface="Gill Sans MT" charset="0"/>
              </a:rPr>
              <a:t>3% is een geïsoleerde </a:t>
            </a:r>
            <a:r>
              <a:rPr lang="nl-NL" dirty="0" err="1">
                <a:latin typeface="Gill Sans MT" charset="0"/>
              </a:rPr>
              <a:t>adductorentendinopathie</a:t>
            </a:r>
            <a:endParaRPr lang="nl-NL" dirty="0">
              <a:latin typeface="Gill Sans MT" charset="0"/>
            </a:endParaRPr>
          </a:p>
          <a:p>
            <a:pPr eaLnBrk="1" hangingPunct="1"/>
            <a:r>
              <a:rPr lang="nl-NL" dirty="0">
                <a:latin typeface="Gill Sans MT" charset="0"/>
              </a:rPr>
              <a:t>Overlap diagnoses</a:t>
            </a:r>
          </a:p>
          <a:p>
            <a:pPr eaLnBrk="1" hangingPunct="1"/>
            <a:endParaRPr lang="nl-NL" dirty="0">
              <a:latin typeface="Gill Sans MT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Gill Sans MT" charset="0"/>
              </a:rPr>
              <a:t>Casus  18 jarige voetballer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Gill Sans MT" charset="0"/>
              </a:rPr>
              <a:t>Spontaan pijn R lies</a:t>
            </a:r>
          </a:p>
          <a:p>
            <a:pPr eaLnBrk="1" hangingPunct="1"/>
            <a:r>
              <a:rPr lang="nl-NL" dirty="0">
                <a:latin typeface="Gill Sans MT" charset="0"/>
              </a:rPr>
              <a:t>Snelle draaibeweging geeft pijnscheut</a:t>
            </a:r>
          </a:p>
          <a:p>
            <a:pPr eaLnBrk="1" hangingPunct="1"/>
            <a:r>
              <a:rPr lang="nl-NL" dirty="0">
                <a:latin typeface="Gill Sans MT" charset="0"/>
              </a:rPr>
              <a:t>Heupfunctie normaal</a:t>
            </a:r>
          </a:p>
          <a:p>
            <a:pPr eaLnBrk="1" hangingPunct="1"/>
            <a:r>
              <a:rPr lang="nl-NL" dirty="0">
                <a:latin typeface="Gill Sans MT" charset="0"/>
              </a:rPr>
              <a:t>Palpatie is pijnlijk, zonder zwelling</a:t>
            </a:r>
          </a:p>
          <a:p>
            <a:pPr eaLnBrk="1" hangingPunct="1"/>
            <a:r>
              <a:rPr lang="nl-NL" dirty="0">
                <a:latin typeface="Gill Sans MT" charset="0"/>
              </a:rPr>
              <a:t>Verwijzing fysiotherapeut verdenking adductoren </a:t>
            </a:r>
            <a:r>
              <a:rPr lang="nl-NL" dirty="0" err="1" smtClean="0">
                <a:latin typeface="Gill Sans MT" charset="0"/>
              </a:rPr>
              <a:t>tendinopathie</a:t>
            </a:r>
            <a:r>
              <a:rPr lang="nl-NL" dirty="0" smtClean="0">
                <a:latin typeface="Gill Sans MT" charset="0"/>
              </a:rPr>
              <a:t> (**)</a:t>
            </a:r>
            <a:endParaRPr lang="nl-NL" dirty="0">
              <a:latin typeface="Gill Sans MT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Gill Sans MT" charset="0"/>
              </a:rPr>
              <a:t>Vervolg casus 1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 err="1">
                <a:latin typeface="Gill Sans MT" charset="0"/>
              </a:rPr>
              <a:t>Liespijn</a:t>
            </a:r>
            <a:r>
              <a:rPr lang="nl-NL" dirty="0">
                <a:latin typeface="Gill Sans MT" charset="0"/>
              </a:rPr>
              <a:t> blijft: verwijzing </a:t>
            </a:r>
            <a:r>
              <a:rPr lang="nl-NL" dirty="0" smtClean="0">
                <a:latin typeface="Gill Sans MT" charset="0"/>
              </a:rPr>
              <a:t>orthopeed (**)</a:t>
            </a:r>
            <a:endParaRPr lang="nl-NL" dirty="0">
              <a:latin typeface="Gill Sans MT" charset="0"/>
            </a:endParaRPr>
          </a:p>
          <a:p>
            <a:pPr eaLnBrk="1" hangingPunct="1"/>
            <a:r>
              <a:rPr lang="nl-NL" dirty="0">
                <a:latin typeface="Gill Sans MT" charset="0"/>
              </a:rPr>
              <a:t>Röntgenfoto bekken, echo en MRI allen normaal</a:t>
            </a:r>
          </a:p>
          <a:p>
            <a:pPr eaLnBrk="1" hangingPunct="1"/>
            <a:r>
              <a:rPr lang="nl-NL" dirty="0">
                <a:latin typeface="Gill Sans MT" charset="0"/>
              </a:rPr>
              <a:t>Proefinjectie </a:t>
            </a:r>
            <a:r>
              <a:rPr lang="nl-NL" dirty="0" err="1">
                <a:latin typeface="Gill Sans MT" charset="0"/>
              </a:rPr>
              <a:t>adductorenpezen</a:t>
            </a:r>
            <a:r>
              <a:rPr lang="nl-NL" dirty="0">
                <a:latin typeface="Gill Sans MT" charset="0"/>
              </a:rPr>
              <a:t> pijnstillende en ontstekingsremmende medicatie: geen effect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latin typeface="Gill Sans MT" charset="0"/>
              </a:rPr>
              <a:t>Vervolg casus 1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dirty="0">
                <a:latin typeface="Gill Sans MT" charset="0"/>
              </a:rPr>
              <a:t>Verdenking </a:t>
            </a:r>
            <a:r>
              <a:rPr lang="nl-NL" dirty="0" err="1">
                <a:latin typeface="Gill Sans MT" charset="0"/>
              </a:rPr>
              <a:t>sportsman’s</a:t>
            </a:r>
            <a:r>
              <a:rPr lang="nl-NL" dirty="0">
                <a:latin typeface="Gill Sans MT" charset="0"/>
              </a:rPr>
              <a:t> hernia</a:t>
            </a:r>
          </a:p>
          <a:p>
            <a:pPr eaLnBrk="1" hangingPunct="1"/>
            <a:r>
              <a:rPr lang="nl-NL" dirty="0">
                <a:latin typeface="Gill Sans MT" charset="0"/>
              </a:rPr>
              <a:t>Conservatief beleid: </a:t>
            </a:r>
            <a:r>
              <a:rPr lang="nl-NL" dirty="0" err="1">
                <a:latin typeface="Gill Sans MT" charset="0"/>
              </a:rPr>
              <a:t>rompstabiliserende</a:t>
            </a:r>
            <a:r>
              <a:rPr lang="nl-NL" dirty="0">
                <a:latin typeface="Gill Sans MT" charset="0"/>
              </a:rPr>
              <a:t> oefentherapie bij </a:t>
            </a:r>
            <a:r>
              <a:rPr lang="nl-NL" dirty="0" smtClean="0">
                <a:latin typeface="Gill Sans MT" charset="0"/>
              </a:rPr>
              <a:t>sportfysiotherapeut</a:t>
            </a:r>
            <a:endParaRPr lang="nl-NL" dirty="0">
              <a:latin typeface="Gill Sans MT" charset="0"/>
            </a:endParaRPr>
          </a:p>
          <a:p>
            <a:pPr eaLnBrk="1" hangingPunct="1"/>
            <a:r>
              <a:rPr lang="nl-NL" dirty="0">
                <a:latin typeface="Gill Sans MT" charset="0"/>
              </a:rPr>
              <a:t>Na maand onverminderd </a:t>
            </a:r>
            <a:endParaRPr lang="nl-NL" dirty="0" smtClean="0">
              <a:latin typeface="Gill Sans MT" charset="0"/>
            </a:endParaRPr>
          </a:p>
          <a:p>
            <a:pPr eaLnBrk="1" hangingPunct="1"/>
            <a:r>
              <a:rPr lang="nl-NL" dirty="0" smtClean="0">
                <a:latin typeface="Gill Sans MT" charset="0"/>
              </a:rPr>
              <a:t>-</a:t>
            </a:r>
            <a:r>
              <a:rPr lang="nl-NL" dirty="0">
                <a:latin typeface="Gill Sans MT" charset="0"/>
              </a:rPr>
              <a:t>&gt; </a:t>
            </a:r>
            <a:r>
              <a:rPr lang="nl-NL" dirty="0" err="1">
                <a:latin typeface="Gill Sans MT" charset="0"/>
              </a:rPr>
              <a:t>buikwandverstevigende</a:t>
            </a:r>
            <a:r>
              <a:rPr lang="nl-NL" dirty="0">
                <a:latin typeface="Gill Sans MT" charset="0"/>
              </a:rPr>
              <a:t> ingreep / matje </a:t>
            </a:r>
            <a:r>
              <a:rPr lang="nl-NL" dirty="0" smtClean="0">
                <a:latin typeface="Gill Sans MT" charset="0"/>
              </a:rPr>
              <a:t>geplaatst door chirurg (**)</a:t>
            </a:r>
            <a:endParaRPr lang="nl-NL" dirty="0">
              <a:latin typeface="Gill Sans MT" charset="0"/>
            </a:endParaRPr>
          </a:p>
          <a:p>
            <a:pPr eaLnBrk="1" hangingPunct="1"/>
            <a:r>
              <a:rPr lang="nl-NL" dirty="0">
                <a:latin typeface="Gill Sans MT" charset="0"/>
              </a:rPr>
              <a:t>6 weken </a:t>
            </a:r>
            <a:r>
              <a:rPr lang="nl-NL" dirty="0" err="1">
                <a:latin typeface="Gill Sans MT" charset="0"/>
              </a:rPr>
              <a:t>postop</a:t>
            </a:r>
            <a:r>
              <a:rPr lang="nl-NL" dirty="0">
                <a:latin typeface="Gill Sans MT" charset="0"/>
              </a:rPr>
              <a:t>.  return </a:t>
            </a:r>
            <a:r>
              <a:rPr lang="nl-NL" dirty="0" err="1">
                <a:latin typeface="Gill Sans MT" charset="0"/>
              </a:rPr>
              <a:t>to</a:t>
            </a:r>
            <a:r>
              <a:rPr lang="nl-NL" dirty="0">
                <a:latin typeface="Gill Sans MT" charset="0"/>
              </a:rPr>
              <a:t> sport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Sportsman’s hernia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315200" cy="5301208"/>
          </a:xfrm>
        </p:spPr>
        <p:txBody>
          <a:bodyPr/>
          <a:lstStyle/>
          <a:p>
            <a:pPr eaLnBrk="1" hangingPunct="1"/>
            <a:r>
              <a:rPr lang="nl-NL" dirty="0" smtClean="0"/>
              <a:t>Letsel van de buikwand, zonder palpabele liesbreuk, wel </a:t>
            </a:r>
            <a:r>
              <a:rPr lang="nl-NL" dirty="0" err="1" smtClean="0"/>
              <a:t>drukpijn</a:t>
            </a:r>
            <a:r>
              <a:rPr lang="nl-NL" dirty="0"/>
              <a:t> </a:t>
            </a:r>
            <a:r>
              <a:rPr lang="nl-NL" dirty="0" err="1"/>
              <a:t>annulus</a:t>
            </a:r>
            <a:r>
              <a:rPr lang="nl-NL" dirty="0"/>
              <a:t> </a:t>
            </a:r>
            <a:r>
              <a:rPr lang="nl-NL" dirty="0" err="1"/>
              <a:t>externus</a:t>
            </a:r>
            <a:r>
              <a:rPr lang="nl-NL" dirty="0"/>
              <a:t> </a:t>
            </a:r>
            <a:r>
              <a:rPr lang="nl-NL" dirty="0" smtClean="0"/>
              <a:t>lieskanaal</a:t>
            </a:r>
          </a:p>
          <a:p>
            <a:pPr eaLnBrk="1" hangingPunct="1"/>
            <a:r>
              <a:rPr lang="nl-NL" dirty="0" smtClean="0"/>
              <a:t>Meestal verrekking of scheur in fascie die M. Rectus </a:t>
            </a:r>
            <a:r>
              <a:rPr lang="nl-NL" dirty="0" err="1" smtClean="0"/>
              <a:t>abdominis</a:t>
            </a:r>
            <a:r>
              <a:rPr lang="nl-NL" dirty="0" smtClean="0"/>
              <a:t> of </a:t>
            </a:r>
            <a:r>
              <a:rPr lang="nl-NL" dirty="0" err="1" smtClean="0"/>
              <a:t>oblique</a:t>
            </a:r>
            <a:r>
              <a:rPr lang="nl-NL" dirty="0" smtClean="0"/>
              <a:t> verbindt met os pubis</a:t>
            </a:r>
          </a:p>
          <a:p>
            <a:pPr eaLnBrk="1" hangingPunct="1"/>
            <a:r>
              <a:rPr lang="en-US" dirty="0" smtClean="0"/>
              <a:t>D</a:t>
            </a:r>
            <a:r>
              <a:rPr lang="nl-NL" dirty="0" err="1" smtClean="0"/>
              <a:t>iagnose</a:t>
            </a:r>
            <a:r>
              <a:rPr lang="nl-NL" dirty="0" smtClean="0"/>
              <a:t> per </a:t>
            </a:r>
            <a:r>
              <a:rPr lang="nl-NL" dirty="0" err="1" smtClean="0"/>
              <a:t>exclusionem</a:t>
            </a:r>
            <a:endParaRPr lang="nl-NL" dirty="0"/>
          </a:p>
          <a:p>
            <a:pPr eaLnBrk="1" hangingPunct="1"/>
            <a:r>
              <a:rPr lang="nl-NL" dirty="0" smtClean="0"/>
              <a:t>ook </a:t>
            </a:r>
            <a:r>
              <a:rPr lang="nl-NL" dirty="0"/>
              <a:t>aan niet-symptomatisch zijde vaak breuk </a:t>
            </a:r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834163"/>
      </p:ext>
    </p:extLst>
  </p:cSld>
  <p:clrMapOvr>
    <a:masterClrMapping/>
  </p:clrMapOvr>
</p:sld>
</file>

<file path=ppt/theme/theme1.xml><?xml version="1.0" encoding="utf-8"?>
<a:theme xmlns:a="http://schemas.openxmlformats.org/drawingml/2006/main" name="SMCP Standaard 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SMCP Standaard PowerPoint</Template>
  <TotalTime>3882</TotalTime>
  <Words>531</Words>
  <Application>Microsoft Office PowerPoint</Application>
  <PresentationFormat>Diavoorstelling (4:3)</PresentationFormat>
  <Paragraphs>110</Paragraphs>
  <Slides>22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SMCP Standaard PowerPoint</vt:lpstr>
      <vt:lpstr>Liesklachten bij sporters</vt:lpstr>
      <vt:lpstr>inhoud</vt:lpstr>
      <vt:lpstr>Take home message</vt:lpstr>
      <vt:lpstr>Inleiding – epidemiologie</vt:lpstr>
      <vt:lpstr>Inleiding – deel 2 </vt:lpstr>
      <vt:lpstr>Casus  18 jarige voetballer</vt:lpstr>
      <vt:lpstr>Vervolg casus 1</vt:lpstr>
      <vt:lpstr>Vervolg casus 1</vt:lpstr>
      <vt:lpstr>Sportsman’s hernia</vt:lpstr>
      <vt:lpstr> Sportsman’s hernia</vt:lpstr>
      <vt:lpstr>Casus 2, 19 jarige danseres</vt:lpstr>
      <vt:lpstr>Faber test</vt:lpstr>
      <vt:lpstr>FADDIR</vt:lpstr>
      <vt:lpstr>Film FABER &amp; FADDIR</vt:lpstr>
      <vt:lpstr> Femoro acetabular impingement (FAI) en / of labrum letsel</vt:lpstr>
      <vt:lpstr>Vervolg casus 2</vt:lpstr>
      <vt:lpstr>Zeer uitgebreide DD</vt:lpstr>
      <vt:lpstr>Zeer uitgebreide DD (vervolg)</vt:lpstr>
      <vt:lpstr>Zeer uitgebreide DD (vervolg)</vt:lpstr>
      <vt:lpstr>Wanneer verwijzen naar sportarts?</vt:lpstr>
      <vt:lpstr>Take home message</vt:lpstr>
      <vt:lpstr>Vragen?</vt:lpstr>
    </vt:vector>
  </TitlesOfParts>
  <Company>Sport Medisch Centrum Papendal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Sophie von Weiler</dc:creator>
  <cp:lastModifiedBy>administrator</cp:lastModifiedBy>
  <cp:revision>35</cp:revision>
  <dcterms:created xsi:type="dcterms:W3CDTF">2011-07-06T10:20:59Z</dcterms:created>
  <dcterms:modified xsi:type="dcterms:W3CDTF">2015-04-16T08:37:21Z</dcterms:modified>
</cp:coreProperties>
</file>